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50"/>
  </p:notesMasterIdLst>
  <p:handoutMasterIdLst>
    <p:handoutMasterId r:id="rId51"/>
  </p:handoutMasterIdLst>
  <p:sldIdLst>
    <p:sldId id="349" r:id="rId3"/>
    <p:sldId id="293" r:id="rId4"/>
    <p:sldId id="346" r:id="rId5"/>
    <p:sldId id="279" r:id="rId6"/>
    <p:sldId id="354" r:id="rId7"/>
    <p:sldId id="403" r:id="rId8"/>
    <p:sldId id="350" r:id="rId9"/>
    <p:sldId id="285" r:id="rId10"/>
    <p:sldId id="404" r:id="rId11"/>
    <p:sldId id="406" r:id="rId12"/>
    <p:sldId id="407" r:id="rId13"/>
    <p:sldId id="351" r:id="rId14"/>
    <p:sldId id="355" r:id="rId15"/>
    <p:sldId id="408" r:id="rId16"/>
    <p:sldId id="356" r:id="rId17"/>
    <p:sldId id="409" r:id="rId18"/>
    <p:sldId id="410" r:id="rId19"/>
    <p:sldId id="357" r:id="rId20"/>
    <p:sldId id="411" r:id="rId21"/>
    <p:sldId id="412" r:id="rId22"/>
    <p:sldId id="358" r:id="rId23"/>
    <p:sldId id="413" r:id="rId24"/>
    <p:sldId id="447" r:id="rId25"/>
    <p:sldId id="448" r:id="rId26"/>
    <p:sldId id="449" r:id="rId27"/>
    <p:sldId id="450" r:id="rId28"/>
    <p:sldId id="451" r:id="rId29"/>
    <p:sldId id="452" r:id="rId30"/>
    <p:sldId id="453" r:id="rId31"/>
    <p:sldId id="414" r:id="rId32"/>
    <p:sldId id="415" r:id="rId33"/>
    <p:sldId id="416" r:id="rId34"/>
    <p:sldId id="417" r:id="rId35"/>
    <p:sldId id="418" r:id="rId36"/>
    <p:sldId id="419" r:id="rId37"/>
    <p:sldId id="426" r:id="rId38"/>
    <p:sldId id="360" r:id="rId39"/>
    <p:sldId id="391" r:id="rId40"/>
    <p:sldId id="427" r:id="rId41"/>
    <p:sldId id="428" r:id="rId42"/>
    <p:sldId id="430" r:id="rId43"/>
    <p:sldId id="431" r:id="rId44"/>
    <p:sldId id="432" r:id="rId45"/>
    <p:sldId id="352" r:id="rId46"/>
    <p:sldId id="433" r:id="rId47"/>
    <p:sldId id="434" r:id="rId48"/>
    <p:sldId id="353" r:id="rId49"/>
  </p:sldIdLst>
  <p:sldSz cx="12192000" cy="6858000"/>
  <p:notesSz cx="6858000" cy="9144000"/>
  <p:custDataLst>
    <p:tags r:id="rId55"/>
  </p:custData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11" userDrawn="1">
          <p15:clr>
            <a:srgbClr val="A4A3A4"/>
          </p15:clr>
        </p15:guide>
        <p15:guide id="2" pos="385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96D3"/>
    <a:srgbClr val="269FD3"/>
    <a:srgbClr val="0C86B6"/>
    <a:srgbClr val="FFCCCC"/>
    <a:srgbClr val="FF9900"/>
    <a:srgbClr val="6666FF"/>
    <a:srgbClr val="9900FF"/>
    <a:srgbClr val="9933FF"/>
    <a:srgbClr val="366092"/>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6" d="100"/>
          <a:sy n="76" d="100"/>
        </p:scale>
        <p:origin x="72" y="173"/>
      </p:cViewPr>
      <p:guideLst>
        <p:guide orient="horz" pos="2111"/>
        <p:guide pos="385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5" Type="http://schemas.openxmlformats.org/officeDocument/2006/relationships/tags" Target="tags/tag105.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handoutMaster" Target="handoutMasters/handoutMaster1.xml"/><Relationship Id="rId50" Type="http://schemas.openxmlformats.org/officeDocument/2006/relationships/notesMaster" Target="notesMasters/notesMaster1.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60D03E-A00B-4148-B7C4-0A80716CBB93}"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3366F0-F63C-4B25-9331-7DFBF70FDBC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53279-6BF8-46AE-A013-2EBBD1BE229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486A-523A-4169-A026-E9B7C8D197E8}"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2395" y="215900"/>
            <a:ext cx="9825990" cy="39878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贝叶斯模型平均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实践</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345796" y="774676"/>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5415001"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高维分类数据的特征筛选</a:t>
            </a:r>
            <a:endParaRPr lang="zh-CN" altLang="en-US" sz="1800" b="1" dirty="0">
              <a:solidFill>
                <a:srgbClr val="C00000"/>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6800571"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R语言</a:t>
            </a:r>
            <a:endParaRPr lang="zh-CN" altLang="en-US" sz="1800" b="1" dirty="0">
              <a:solidFill>
                <a:srgbClr val="C00000"/>
              </a:solidFill>
              <a:latin typeface="楷体" panose="02010609060101010101" pitchFamily="49" charset="-122"/>
              <a:ea typeface="楷体" panose="02010609060101010101" pitchFamily="49" charset="-122"/>
            </a:endParaRPr>
          </a:p>
          <a:p>
            <a:pPr algn="ctr">
              <a:buClrTx/>
              <a:buSzTx/>
            </a:pPr>
            <a:r>
              <a:rPr lang="zh-CN" altLang="en-US" sz="1800" b="1" dirty="0">
                <a:solidFill>
                  <a:srgbClr val="C00000"/>
                </a:solidFill>
                <a:latin typeface="楷体" panose="02010609060101010101" pitchFamily="49" charset="-122"/>
                <a:ea typeface="楷体" panose="02010609060101010101" pitchFamily="49" charset="-122"/>
              </a:rPr>
              <a:t>实现</a:t>
            </a:r>
            <a:endParaRPr lang="zh-CN" altLang="en-US" sz="1800" b="1" dirty="0">
              <a:solidFill>
                <a:srgbClr val="C00000"/>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7815301"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Python语言</a:t>
            </a:r>
            <a:endParaRPr lang="zh-CN" altLang="en-US" sz="1800" b="1" dirty="0">
              <a:solidFill>
                <a:srgbClr val="C00000"/>
              </a:solidFill>
              <a:latin typeface="楷体" panose="02010609060101010101" pitchFamily="49" charset="-122"/>
              <a:ea typeface="楷体" panose="02010609060101010101" pitchFamily="49" charset="-122"/>
            </a:endParaRPr>
          </a:p>
          <a:p>
            <a:pPr algn="ctr">
              <a:buClrTx/>
              <a:buSzTx/>
            </a:pPr>
            <a:r>
              <a:rPr lang="zh-CN" altLang="en-US" sz="1800" b="1" dirty="0">
                <a:solidFill>
                  <a:srgbClr val="C00000"/>
                </a:solidFill>
                <a:latin typeface="楷体" panose="02010609060101010101" pitchFamily="49" charset="-122"/>
                <a:ea typeface="楷体" panose="02010609060101010101" pitchFamily="49" charset="-122"/>
              </a:rPr>
              <a:t>实现</a:t>
            </a:r>
            <a:endParaRPr lang="zh-CN" altLang="en-US" sz="1800" b="1" dirty="0">
              <a:solidFill>
                <a:srgbClr val="C00000"/>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9054186"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练习</a:t>
            </a:r>
            <a:endParaRPr lang="zh-CN" altLang="en-US" sz="1800" b="1" dirty="0">
              <a:solidFill>
                <a:srgbClr val="C00000"/>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75C33EB-063F-4D63-A402-718A06057984}" type="datetime1">
              <a:rPr lang="zh-CN" altLang="en-US" smtClean="0"/>
            </a:fld>
            <a:endParaRPr lang="zh-CN" altLang="en-US"/>
          </a:p>
        </p:txBody>
      </p:sp>
      <p:sp>
        <p:nvSpPr>
          <p:cNvPr id="4"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E9351E7-F75D-4AA5-BB71-0C3D52630BA0}"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7A49EF3-9478-4275-BBE1-2BE3635C734D}" type="datetime1">
              <a:rPr lang="zh-CN" altLang="en-US" smtClean="0"/>
            </a:fld>
            <a:endParaRPr lang="zh-CN" altLang="en-US"/>
          </a:p>
        </p:txBody>
      </p:sp>
      <p:sp>
        <p:nvSpPr>
          <p:cNvPr id="3"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2CCF5A7F-EC20-4BA8-A62C-D8F3AF147111}"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7AE14199-62FE-47FF-8A15-AC42A1175E45}"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19E6D73B-9BF6-4BD2-9345-3D928FF04AC9}"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BFE8987-91E6-4C67-A68C-FC6E7982C752}"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A083314-406F-4B24-930B-8A8F20E77E8D}"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58E764CF-1DB2-4D4E-8540-3E4B36719D71}"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DAE47F3B-30DA-4B9B-8D18-BD6E1D86FFEA}"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3F20A5A-CCD8-409A-AB4C-A478FD21F718}"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EB97A5CC-AECD-4233-988E-9C9299CE12E0}"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5" name="等腰三角形 14"/>
          <p:cNvSpPr/>
          <p:nvPr userDrawn="1"/>
        </p:nvSpPr>
        <p:spPr bwMode="auto">
          <a:xfrm flipV="1">
            <a:off x="1768757" y="74864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5"/>
          <p:cNvSpPr txBox="1"/>
          <p:nvPr userDrawn="1">
            <p:custDataLst>
              <p:tags r:id="rId3"/>
            </p:custDataLst>
          </p:nvPr>
        </p:nvSpPr>
        <p:spPr>
          <a:xfrm>
            <a:off x="112395" y="215900"/>
            <a:ext cx="982599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rgbClr val="C00000"/>
                </a:solidFill>
                <a:latin typeface="楷体" panose="02010609060101010101" pitchFamily="49" charset="-122"/>
                <a:ea typeface="楷体" panose="02010609060101010101" pitchFamily="49" charset="-122"/>
                <a:sym typeface="+mn-ea"/>
              </a:rPr>
              <a:t>贝叶斯模型平均</a:t>
            </a:r>
            <a:r>
              <a:rPr lang="en-US" altLang="zh-CN" sz="2000" b="1" dirty="0">
                <a:solidFill>
                  <a:srgbClr val="C00000"/>
                </a:solidFill>
                <a:latin typeface="楷体" panose="02010609060101010101" pitchFamily="49" charset="-122"/>
                <a:ea typeface="楷体" panose="02010609060101010101" pitchFamily="49" charset="-122"/>
                <a:sym typeface="+mn-ea"/>
              </a:rPr>
              <a:t> </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实践</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4" name="矩形 3"/>
          <p:cNvSpPr/>
          <p:nvPr userDrawn="1">
            <p:custDataLst>
              <p:tags r:id="rId4"/>
            </p:custDataLst>
          </p:nvPr>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5" name="等腰三角形 14"/>
          <p:cNvSpPr/>
          <p:nvPr userDrawn="1"/>
        </p:nvSpPr>
        <p:spPr bwMode="auto">
          <a:xfrm flipV="1">
            <a:off x="3660908" y="70165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7" name="矩形 16"/>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5"/>
          <p:cNvSpPr txBox="1"/>
          <p:nvPr userDrawn="1">
            <p:custDataLst>
              <p:tags r:id="rId3"/>
            </p:custDataLst>
          </p:nvPr>
        </p:nvSpPr>
        <p:spPr>
          <a:xfrm>
            <a:off x="112395" y="215900"/>
            <a:ext cx="982599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贝叶斯模型平均</a:t>
            </a:r>
            <a:r>
              <a:rPr lang="en-US" altLang="zh-CN" sz="2000" b="1" dirty="0">
                <a:solidFill>
                  <a:srgbClr val="C00000"/>
                </a:solidFill>
                <a:latin typeface="楷体" panose="02010609060101010101" pitchFamily="49" charset="-122"/>
                <a:ea typeface="楷体" panose="02010609060101010101" pitchFamily="49" charset="-122"/>
                <a:sym typeface="+mn-ea"/>
              </a:rPr>
              <a:t> </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rgbClr val="C00000"/>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实践</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3" name="矩形 2"/>
          <p:cNvSpPr/>
          <p:nvPr userDrawn="1">
            <p:custDataLst>
              <p:tags r:id="rId4"/>
            </p:custDataLst>
          </p:nvPr>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5"/>
          <p:cNvSpPr txBox="1"/>
          <p:nvPr userDrawn="1">
            <p:custDataLst>
              <p:tags r:id="rId3"/>
            </p:custDataLst>
          </p:nvPr>
        </p:nvSpPr>
        <p:spPr>
          <a:xfrm>
            <a:off x="73025" y="205105"/>
            <a:ext cx="982599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贝叶斯模型平均</a:t>
            </a:r>
            <a:r>
              <a:rPr lang="en-US" altLang="zh-CN" sz="2000" b="1" dirty="0">
                <a:solidFill>
                  <a:srgbClr val="C00000"/>
                </a:solidFill>
                <a:latin typeface="楷体" panose="02010609060101010101" pitchFamily="49" charset="-122"/>
                <a:ea typeface="楷体" panose="02010609060101010101" pitchFamily="49" charset="-122"/>
                <a:sym typeface="+mn-ea"/>
              </a:rPr>
              <a:t> </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rgbClr val="C00000"/>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实践</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4" name="矩形 3"/>
          <p:cNvSpPr/>
          <p:nvPr userDrawn="1">
            <p:custDataLst>
              <p:tags r:id="rId4"/>
            </p:custDataLst>
          </p:nvPr>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custDataLst>
              <p:tags r:id="rId5"/>
            </p:custDataLst>
          </p:nvPr>
        </p:nvSpPr>
        <p:spPr bwMode="auto">
          <a:xfrm flipV="1">
            <a:off x="5471293" y="7295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5"/>
          <p:cNvSpPr txBox="1"/>
          <p:nvPr userDrawn="1">
            <p:custDataLst>
              <p:tags r:id="rId3"/>
            </p:custDataLst>
          </p:nvPr>
        </p:nvSpPr>
        <p:spPr>
          <a:xfrm>
            <a:off x="73025" y="205105"/>
            <a:ext cx="982599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贝叶斯模型平均</a:t>
            </a:r>
            <a:r>
              <a:rPr lang="en-US" altLang="zh-CN" sz="2000" b="1" dirty="0">
                <a:solidFill>
                  <a:srgbClr val="C00000"/>
                </a:solidFill>
                <a:latin typeface="楷体" panose="02010609060101010101" pitchFamily="49" charset="-122"/>
                <a:ea typeface="楷体" panose="02010609060101010101" pitchFamily="49" charset="-122"/>
                <a:sym typeface="+mn-ea"/>
              </a:rPr>
              <a:t> </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实践</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3" name="矩形 2"/>
          <p:cNvSpPr/>
          <p:nvPr userDrawn="1">
            <p:custDataLst>
              <p:tags r:id="rId4"/>
            </p:custDataLst>
          </p:nvPr>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custDataLst>
              <p:tags r:id="rId5"/>
            </p:custDataLst>
          </p:nvPr>
        </p:nvSpPr>
        <p:spPr bwMode="auto">
          <a:xfrm flipV="1">
            <a:off x="6797808" y="74356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5"/>
          <p:cNvSpPr txBox="1"/>
          <p:nvPr userDrawn="1">
            <p:custDataLst>
              <p:tags r:id="rId3"/>
            </p:custDataLst>
          </p:nvPr>
        </p:nvSpPr>
        <p:spPr>
          <a:xfrm>
            <a:off x="73025" y="205105"/>
            <a:ext cx="982599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贝叶斯模型平均</a:t>
            </a:r>
            <a:r>
              <a:rPr lang="en-US" altLang="zh-CN" sz="2000" b="1" dirty="0">
                <a:solidFill>
                  <a:srgbClr val="C00000"/>
                </a:solidFill>
                <a:latin typeface="楷体" panose="02010609060101010101" pitchFamily="49" charset="-122"/>
                <a:ea typeface="楷体" panose="02010609060101010101" pitchFamily="49" charset="-122"/>
                <a:sym typeface="+mn-ea"/>
              </a:rPr>
              <a:t> </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实践</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rgbClr val="C00000"/>
                </a:solidFill>
                <a:latin typeface="楷体" panose="02010609060101010101" pitchFamily="49" charset="-122"/>
                <a:ea typeface="楷体" panose="02010609060101010101" pitchFamily="49" charset="-122"/>
                <a:sym typeface="+mn-ea"/>
              </a:rPr>
              <a:t>练习</a:t>
            </a:r>
            <a:endParaRPr lang="zh-CN" altLang="en-US" sz="2000" b="1" kern="1200" dirty="0">
              <a:solidFill>
                <a:srgbClr val="C00000"/>
              </a:solidFill>
              <a:latin typeface="楷体" panose="02010609060101010101" pitchFamily="49" charset="-122"/>
              <a:ea typeface="楷体" panose="02010609060101010101" pitchFamily="49" charset="-122"/>
              <a:cs typeface="+mn-cs"/>
              <a:sym typeface="+mn-ea"/>
            </a:endParaRPr>
          </a:p>
        </p:txBody>
      </p:sp>
      <p:sp>
        <p:nvSpPr>
          <p:cNvPr id="3" name="矩形 2"/>
          <p:cNvSpPr/>
          <p:nvPr userDrawn="1">
            <p:custDataLst>
              <p:tags r:id="rId4"/>
            </p:custDataLst>
          </p:nvPr>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custDataLst>
              <p:tags r:id="rId5"/>
            </p:custDataLst>
          </p:nvPr>
        </p:nvSpPr>
        <p:spPr bwMode="auto">
          <a:xfrm flipV="1">
            <a:off x="7505198" y="726416"/>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r>
              <a:rPr lang="zh-CN" altLang="en-US" sz="1800" b="1" kern="1200" dirty="0">
                <a:solidFill>
                  <a:schemeClr val="accent3"/>
                </a:solidFill>
                <a:latin typeface="楷体" panose="02010609060101010101" pitchFamily="49" charset="-122"/>
                <a:ea typeface="楷体" panose="02010609060101010101" pitchFamily="49" charset="-122"/>
                <a:cs typeface="+mn-cs"/>
              </a:rPr>
              <a:t>简介</a:t>
            </a:r>
            <a:endParaRPr lang="zh-CN" altLang="en-US" sz="1800" b="1" kern="1200" dirty="0">
              <a:solidFill>
                <a:schemeClr val="accent3"/>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544551"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1742796"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基于边际模型的特征筛选</a:t>
            </a:r>
            <a:endParaRPr lang="zh-CN" altLang="en-US" sz="1800" b="1" dirty="0">
              <a:solidFill>
                <a:srgbClr val="C00000"/>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3696056" y="902946"/>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基于边际相关系数的特征筛选</a:t>
            </a:r>
            <a:endParaRPr lang="zh-CN" altLang="en-US" sz="1800" b="1" dirty="0">
              <a:solidFill>
                <a:srgbClr val="C00000"/>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image" Target="../media/image1.jpeg"/><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5.xml"/><Relationship Id="rId5" Type="http://schemas.openxmlformats.org/officeDocument/2006/relationships/themeOverride" Target="../theme/themeOverride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tags" Target="../tags/tag56.xml"/><Relationship Id="rId3" Type="http://schemas.openxmlformats.org/officeDocument/2006/relationships/image" Target="../media/image14.png"/><Relationship Id="rId2" Type="http://schemas.openxmlformats.org/officeDocument/2006/relationships/tags" Target="../tags/tag55.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image" Target="../media/image20.png"/><Relationship Id="rId7" Type="http://schemas.openxmlformats.org/officeDocument/2006/relationships/image" Target="../media/image19.png"/><Relationship Id="rId6" Type="http://schemas.openxmlformats.org/officeDocument/2006/relationships/tags" Target="../tags/tag59.xml"/><Relationship Id="rId5" Type="http://schemas.openxmlformats.org/officeDocument/2006/relationships/image" Target="../media/image18.png"/><Relationship Id="rId4" Type="http://schemas.openxmlformats.org/officeDocument/2006/relationships/tags" Target="../tags/tag58.xml"/><Relationship Id="rId3" Type="http://schemas.openxmlformats.org/officeDocument/2006/relationships/image" Target="../media/image17.png"/><Relationship Id="rId2" Type="http://schemas.openxmlformats.org/officeDocument/2006/relationships/tags" Target="../tags/tag57.xml"/><Relationship Id="rId11" Type="http://schemas.openxmlformats.org/officeDocument/2006/relationships/slideLayout" Target="../slideLayouts/slideLayout2.xml"/><Relationship Id="rId10" Type="http://schemas.openxmlformats.org/officeDocument/2006/relationships/image" Target="../media/image21.pn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hemeOverride" Target="../theme/themeOverride9.xml"/><Relationship Id="rId4" Type="http://schemas.openxmlformats.org/officeDocument/2006/relationships/image" Target="../media/image23.png"/><Relationship Id="rId3" Type="http://schemas.openxmlformats.org/officeDocument/2006/relationships/tags" Target="../tags/tag62.xml"/><Relationship Id="rId2" Type="http://schemas.openxmlformats.org/officeDocument/2006/relationships/image" Target="../media/image22.png"/><Relationship Id="rId1" Type="http://schemas.openxmlformats.org/officeDocument/2006/relationships/tags" Target="../tags/tag6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hemeOverride" Target="../theme/themeOverride11.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tags" Target="../tags/tag6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6.png"/><Relationship Id="rId1" Type="http://schemas.openxmlformats.org/officeDocument/2006/relationships/tags" Target="../tags/tag6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7.png"/><Relationship Id="rId1" Type="http://schemas.openxmlformats.org/officeDocument/2006/relationships/tags" Target="../tags/tag65.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12.xml"/><Relationship Id="rId2" Type="http://schemas.openxmlformats.org/officeDocument/2006/relationships/image" Target="../media/image28.png"/><Relationship Id="rId1" Type="http://schemas.openxmlformats.org/officeDocument/2006/relationships/tags" Target="../tags/tag6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9.png"/><Relationship Id="rId1" Type="http://schemas.openxmlformats.org/officeDocument/2006/relationships/tags" Target="../tags/tag67.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themeOverride" Target="../theme/themeOverride2.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31.png"/><Relationship Id="rId3" Type="http://schemas.openxmlformats.org/officeDocument/2006/relationships/tags" Target="../tags/tag69.xml"/><Relationship Id="rId2" Type="http://schemas.openxmlformats.org/officeDocument/2006/relationships/image" Target="../media/image30.png"/><Relationship Id="rId1" Type="http://schemas.openxmlformats.org/officeDocument/2006/relationships/tags" Target="../tags/tag68.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13.xml"/><Relationship Id="rId2" Type="http://schemas.openxmlformats.org/officeDocument/2006/relationships/image" Target="../media/image32.png"/><Relationship Id="rId1" Type="http://schemas.openxmlformats.org/officeDocument/2006/relationships/tags" Target="../tags/tag7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14.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tags" Target="../tags/tag72.xml"/><Relationship Id="rId2" Type="http://schemas.openxmlformats.org/officeDocument/2006/relationships/image" Target="../media/image33.png"/><Relationship Id="rId1" Type="http://schemas.openxmlformats.org/officeDocument/2006/relationships/tags" Target="../tags/tag71.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37.png"/><Relationship Id="rId3" Type="http://schemas.openxmlformats.org/officeDocument/2006/relationships/tags" Target="../tags/tag74.xml"/><Relationship Id="rId2" Type="http://schemas.openxmlformats.org/officeDocument/2006/relationships/image" Target="../media/image36.png"/><Relationship Id="rId1" Type="http://schemas.openxmlformats.org/officeDocument/2006/relationships/tags" Target="../tags/tag7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8.png"/><Relationship Id="rId1" Type="http://schemas.openxmlformats.org/officeDocument/2006/relationships/tags" Target="../tags/tag75.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40.png"/><Relationship Id="rId3" Type="http://schemas.openxmlformats.org/officeDocument/2006/relationships/tags" Target="../tags/tag77.xml"/><Relationship Id="rId2" Type="http://schemas.openxmlformats.org/officeDocument/2006/relationships/image" Target="../media/image39.png"/><Relationship Id="rId1" Type="http://schemas.openxmlformats.org/officeDocument/2006/relationships/tags" Target="../tags/tag7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1.png"/><Relationship Id="rId1" Type="http://schemas.openxmlformats.org/officeDocument/2006/relationships/tags" Target="../tags/tag78.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2.png"/><Relationship Id="rId1" Type="http://schemas.openxmlformats.org/officeDocument/2006/relationships/tags" Target="../tags/tag79.xml"/></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44.png"/><Relationship Id="rId3" Type="http://schemas.openxmlformats.org/officeDocument/2006/relationships/tags" Target="../tags/tag81.xml"/><Relationship Id="rId2" Type="http://schemas.openxmlformats.org/officeDocument/2006/relationships/image" Target="../media/image43.png"/><Relationship Id="rId1" Type="http://schemas.openxmlformats.org/officeDocument/2006/relationships/tags" Target="../tags/tag8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5.png"/><Relationship Id="rId1" Type="http://schemas.openxmlformats.org/officeDocument/2006/relationships/tags" Target="../tags/tag82.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47.png"/><Relationship Id="rId3" Type="http://schemas.openxmlformats.org/officeDocument/2006/relationships/tags" Target="../tags/tag84.xml"/><Relationship Id="rId2" Type="http://schemas.openxmlformats.org/officeDocument/2006/relationships/image" Target="../media/image46.png"/><Relationship Id="rId1" Type="http://schemas.openxmlformats.org/officeDocument/2006/relationships/tags" Target="../tags/tag8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8.png"/><Relationship Id="rId1" Type="http://schemas.openxmlformats.org/officeDocument/2006/relationships/tags" Target="../tags/tag85.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9.png"/><Relationship Id="rId1" Type="http://schemas.openxmlformats.org/officeDocument/2006/relationships/tags" Target="../tags/tag86.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50.png"/><Relationship Id="rId1" Type="http://schemas.openxmlformats.org/officeDocument/2006/relationships/tags" Target="../tags/tag8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51.png"/><Relationship Id="rId1" Type="http://schemas.openxmlformats.org/officeDocument/2006/relationships/tags" Target="../tags/tag88.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53.png"/><Relationship Id="rId3" Type="http://schemas.openxmlformats.org/officeDocument/2006/relationships/tags" Target="../tags/tag90.xml"/><Relationship Id="rId2" Type="http://schemas.openxmlformats.org/officeDocument/2006/relationships/image" Target="../media/image52.png"/><Relationship Id="rId1" Type="http://schemas.openxmlformats.org/officeDocument/2006/relationships/tags" Target="../tags/tag89.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15.xml"/><Relationship Id="rId2" Type="http://schemas.openxmlformats.org/officeDocument/2006/relationships/image" Target="../media/image54.png"/><Relationship Id="rId1" Type="http://schemas.openxmlformats.org/officeDocument/2006/relationships/tags" Target="../tags/tag91.xml"/></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hemeOverride" Target="../theme/themeOverride16.xml"/><Relationship Id="rId4" Type="http://schemas.openxmlformats.org/officeDocument/2006/relationships/image" Target="../media/image56.png"/><Relationship Id="rId3" Type="http://schemas.openxmlformats.org/officeDocument/2006/relationships/tags" Target="../tags/tag93.xml"/><Relationship Id="rId2" Type="http://schemas.openxmlformats.org/officeDocument/2006/relationships/image" Target="../media/image55.png"/><Relationship Id="rId1" Type="http://schemas.openxmlformats.org/officeDocument/2006/relationships/tags" Target="../tags/tag9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57.png"/><Relationship Id="rId1" Type="http://schemas.openxmlformats.org/officeDocument/2006/relationships/tags" Target="../tags/tag9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58.png"/><Relationship Id="rId1" Type="http://schemas.openxmlformats.org/officeDocument/2006/relationships/tags" Target="../tags/tag95.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59.png"/><Relationship Id="rId1" Type="http://schemas.openxmlformats.org/officeDocument/2006/relationships/tags" Target="../tags/tag96.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60.png"/><Relationship Id="rId1" Type="http://schemas.openxmlformats.org/officeDocument/2006/relationships/tags" Target="../tags/tag97.xml"/></Relationships>
</file>

<file path=ppt/slides/_rels/slide43.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tags" Target="../tags/tag100.xml"/><Relationship Id="rId4" Type="http://schemas.openxmlformats.org/officeDocument/2006/relationships/image" Target="../media/image62.png"/><Relationship Id="rId3" Type="http://schemas.openxmlformats.org/officeDocument/2006/relationships/tags" Target="../tags/tag99.xml"/><Relationship Id="rId2" Type="http://schemas.openxmlformats.org/officeDocument/2006/relationships/image" Target="../media/image61.png"/><Relationship Id="rId1" Type="http://schemas.openxmlformats.org/officeDocument/2006/relationships/tags" Target="../tags/tag98.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1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64.png"/><Relationship Id="rId1" Type="http://schemas.openxmlformats.org/officeDocument/2006/relationships/tags" Target="../tags/tag101.xml"/></Relationships>
</file>

<file path=ppt/slides/_rels/slide46.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67.png"/><Relationship Id="rId5" Type="http://schemas.openxmlformats.org/officeDocument/2006/relationships/tags" Target="../tags/tag104.xml"/><Relationship Id="rId4" Type="http://schemas.openxmlformats.org/officeDocument/2006/relationships/image" Target="../media/image66.png"/><Relationship Id="rId3" Type="http://schemas.openxmlformats.org/officeDocument/2006/relationships/tags" Target="../tags/tag103.xml"/><Relationship Id="rId2" Type="http://schemas.openxmlformats.org/officeDocument/2006/relationships/image" Target="../media/image65.png"/><Relationship Id="rId1" Type="http://schemas.openxmlformats.org/officeDocument/2006/relationships/tags" Target="../tags/tag102.xml"/></Relationships>
</file>

<file path=ppt/slides/_rels/slide47.xml.rels><?xml version="1.0" encoding="UTF-8" standalone="yes"?>
<Relationships xmlns="http://schemas.openxmlformats.org/package/2006/relationships"><Relationship Id="rId6" Type="http://schemas.openxmlformats.org/officeDocument/2006/relationships/slideLayout" Target="../slideLayouts/slideLayout15.xml"/><Relationship Id="rId5" Type="http://schemas.openxmlformats.org/officeDocument/2006/relationships/themeOverride" Target="../theme/themeOverride18.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hemeOverride" Target="../theme/themeOverride7.xml"/><Relationship Id="rId4" Type="http://schemas.openxmlformats.org/officeDocument/2006/relationships/image" Target="../media/image8.png"/><Relationship Id="rId3" Type="http://schemas.openxmlformats.org/officeDocument/2006/relationships/tags" Target="../tags/tag52.xml"/><Relationship Id="rId2" Type="http://schemas.openxmlformats.org/officeDocument/2006/relationships/image" Target="../media/image7.png"/><Relationship Id="rId1" Type="http://schemas.openxmlformats.org/officeDocument/2006/relationships/tags" Target="../tags/tag51.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tags" Target="../tags/tag54.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tags" Target="../tags/tag53.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44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15363" name="组合 4"/>
          <p:cNvGrpSpPr/>
          <p:nvPr/>
        </p:nvGrpSpPr>
        <p:grpSpPr bwMode="auto">
          <a:xfrm>
            <a:off x="0" y="333375"/>
            <a:ext cx="1489075" cy="419100"/>
            <a:chOff x="0" y="0"/>
            <a:chExt cx="1489439" cy="419100"/>
          </a:xfrm>
        </p:grpSpPr>
        <p:sp>
          <p:nvSpPr>
            <p:cNvPr id="15377"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8"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9"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15364" name="矩形 8"/>
          <p:cNvSpPr/>
          <p:nvPr/>
        </p:nvSpPr>
        <p:spPr bwMode="auto">
          <a:xfrm>
            <a:off x="4686300" y="2134394"/>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5" name="矩形 9"/>
          <p:cNvSpPr>
            <a:spLocks noChangeArrowheads="1"/>
          </p:cNvSpPr>
          <p:nvPr/>
        </p:nvSpPr>
        <p:spPr bwMode="auto">
          <a:xfrm>
            <a:off x="12020550" y="2143919"/>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6" name="等腰三角形 11"/>
          <p:cNvSpPr/>
          <p:nvPr/>
        </p:nvSpPr>
        <p:spPr bwMode="auto">
          <a:xfrm>
            <a:off x="5895975" y="2143919"/>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7"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8"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9"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5370" name="组合 23"/>
          <p:cNvGrpSpPr/>
          <p:nvPr/>
        </p:nvGrpSpPr>
        <p:grpSpPr bwMode="auto">
          <a:xfrm>
            <a:off x="5705475" y="2623344"/>
            <a:ext cx="885825" cy="887412"/>
            <a:chOff x="0" y="0"/>
            <a:chExt cx="1236662" cy="1236662"/>
          </a:xfrm>
        </p:grpSpPr>
        <p:pic>
          <p:nvPicPr>
            <p:cNvPr id="15375"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pic>
        <p:nvPicPr>
          <p:cNvPr id="15373"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7"/>
          <p:cNvSpPr txBox="1">
            <a:spLocks noChangeArrowheads="1"/>
          </p:cNvSpPr>
          <p:nvPr/>
        </p:nvSpPr>
        <p:spPr bwMode="auto">
          <a:xfrm>
            <a:off x="6998085" y="2578533"/>
            <a:ext cx="4342633" cy="922020"/>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5400" b="1" dirty="0">
                <a:solidFill>
                  <a:schemeClr val="bg1"/>
                </a:solidFill>
                <a:latin typeface="微软雅黑" panose="020B0503020204020204" pitchFamily="34" charset="-122"/>
                <a:ea typeface="微软雅黑" panose="020B0503020204020204" pitchFamily="34" charset="-122"/>
              </a:rPr>
              <a:t>模型平均</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1+#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mc:AlternateContent xmlns:mc="http://schemas.openxmlformats.org/markup-compatibility/2006">
        <mc:Choice xmlns:a14="http://schemas.microsoft.com/office/drawing/2010/main" Requires="a14">
          <p:sp>
            <p:nvSpPr>
              <p:cNvPr id="2" name="文本框 1"/>
              <p:cNvSpPr txBox="1"/>
              <p:nvPr/>
            </p:nvSpPr>
            <p:spPr>
              <a:xfrm>
                <a:off x="281940" y="1172210"/>
                <a:ext cx="10905490" cy="2303145"/>
              </a:xfrm>
              <a:prstGeom prst="rect">
                <a:avLst/>
              </a:prstGeom>
              <a:noFill/>
            </p:spPr>
            <p:txBody>
              <a:bodyPr wrap="square" rtlCol="0">
                <a:spAutoFit/>
              </a:bodyPr>
              <a:p>
                <a:r>
                  <a:rPr lang="en-US" altLang="zh-CN" sz="2000">
                    <a:latin typeface="楷体" panose="02010609060101010101" pitchFamily="49" charset="-122"/>
                    <a:ea typeface="楷体" panose="02010609060101010101" pitchFamily="49" charset="-122"/>
                    <a:cs typeface="楷体" panose="02010609060101010101" pitchFamily="49" charset="-122"/>
                  </a:rPr>
                  <a:t>    </a:t>
                </a:r>
                <a:r>
                  <a:rPr lang="zh-CN" altLang="en-US" sz="2000">
                    <a:latin typeface="楷体" panose="02010609060101010101" pitchFamily="49" charset="-122"/>
                    <a:ea typeface="楷体" panose="02010609060101010101" pitchFamily="49" charset="-122"/>
                    <a:cs typeface="楷体" panose="02010609060101010101" pitchFamily="49" charset="-122"/>
                  </a:rPr>
                  <a:t>从组合预测随机变量的后验分布可以发现，贝叶斯模型平均方法实际上是以模型的后验分布为权重，对所有模型的预测后验分布进行加权。使用贝叶斯模型平均的关键在于确定组合的模型以及各单项模型的后验概率，即权重。另外也可以看出，贝叶斯模型平均有两个困难：第一是 Pr(D|</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 计算中涉及到积分运算，如果模型复杂，积分也会变得困难；第二是候补模型的个数也需要科学方法去确定。记 </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MS Mincho" charset="0"/>
                            <a:cs typeface="Cambria Math" panose="02040503050406030204" pitchFamily="18" charset="0"/>
                          </a:rPr>
                          <m:t>𝜇</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 和 </a:t>
                </a:r>
                <a14:m>
                  <m:oMath xmlns:m="http://schemas.openxmlformats.org/officeDocument/2006/math">
                    <m:sSubSup>
                      <m:sSubSup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SupPr>
                      <m:e>
                        <m:r>
                          <a:rPr lang="en-US" altLang="zh-CN" sz="2000" i="1">
                            <a:latin typeface="Cambria Math" panose="02040503050406030204" pitchFamily="18" charset="0"/>
                            <a:ea typeface="MS Mincho" charset="0"/>
                            <a:cs typeface="Cambria Math" panose="02040503050406030204" pitchFamily="18" charset="0"/>
                          </a:rPr>
                          <m:t>𝜎</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up>
                        <m:r>
                          <a:rPr lang="en-US" altLang="zh-CN" sz="2000" i="1">
                            <a:latin typeface="Cambria Math" panose="02040503050406030204" pitchFamily="18" charset="0"/>
                            <a:ea typeface="MS Mincho" charset="0"/>
                            <a:cs typeface="Cambria Math" panose="02040503050406030204" pitchFamily="18" charset="0"/>
                          </a:rPr>
                          <m:t>2</m:t>
                        </m:r>
                      </m:sup>
                    </m:sSubSup>
                  </m:oMath>
                </a14:m>
                <a:r>
                  <a:rPr lang="zh-CN" altLang="en-US" sz="2000">
                    <a:latin typeface="楷体" panose="02010609060101010101" pitchFamily="49" charset="-122"/>
                    <a:ea typeface="楷体" panose="02010609060101010101" pitchFamily="49" charset="-122"/>
                    <a:cs typeface="楷体" panose="02010609060101010101" pitchFamily="49" charset="-122"/>
                  </a:rPr>
                  <a:t>为给定数据D和候补模型</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 则组合预测随机变量Y的条件期望和条件方差表示为 E(Y | D, </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 = </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MS Mincho" charset="0"/>
                            <a:cs typeface="Cambria Math" panose="02040503050406030204" pitchFamily="18" charset="0"/>
                          </a:rPr>
                          <m:t>𝜇</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和 var(Y | D, </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 = </a:t>
                </a:r>
                <a14:m>
                  <m:oMath xmlns:m="http://schemas.openxmlformats.org/officeDocument/2006/math">
                    <m:sSubSup>
                      <m:sSubSup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SupPr>
                      <m:e>
                        <m:r>
                          <a:rPr lang="en-US" altLang="zh-CN" sz="2000" i="1">
                            <a:latin typeface="Cambria Math" panose="02040503050406030204" pitchFamily="18" charset="0"/>
                            <a:ea typeface="MS Mincho" charset="0"/>
                            <a:cs typeface="Cambria Math" panose="02040503050406030204" pitchFamily="18" charset="0"/>
                          </a:rPr>
                          <m:t>𝜎</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up>
                        <m:r>
                          <a:rPr lang="en-US" altLang="zh-CN" sz="2000" i="1">
                            <a:latin typeface="Cambria Math" panose="02040503050406030204" pitchFamily="18" charset="0"/>
                            <a:ea typeface="MS Mincho" charset="0"/>
                            <a:cs typeface="Cambria Math" panose="02040503050406030204" pitchFamily="18" charset="0"/>
                          </a:rPr>
                          <m:t>2</m:t>
                        </m:r>
                      </m:sup>
                    </m:sSubSup>
                  </m:oMath>
                </a14:m>
                <a:r>
                  <a:rPr lang="zh-CN" altLang="en-US" sz="2000">
                    <a:latin typeface="楷体" panose="02010609060101010101" pitchFamily="49" charset="-122"/>
                    <a:ea typeface="楷体" panose="02010609060101010101" pitchFamily="49" charset="-122"/>
                    <a:cs typeface="楷体" panose="02010609060101010101" pitchFamily="49" charset="-122"/>
                  </a:rPr>
                  <a:t>。令候补模型</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的后验概率为 Pr(</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 D)=</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MS Mincho" charset="0"/>
                            <a:cs typeface="Cambria Math" panose="02040503050406030204" pitchFamily="18" charset="0"/>
                          </a:rPr>
                          <m:t>𝜔</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，则组合预测随机变量 Y 条件期望分解形式:</a:t>
                </a:r>
                <a:endParaRPr lang="zh-CN" altLang="en-US" sz="2000">
                  <a:latin typeface="楷体" panose="02010609060101010101" pitchFamily="49" charset="-122"/>
                  <a:ea typeface="楷体" panose="02010609060101010101" pitchFamily="49" charset="-122"/>
                  <a:cs typeface="楷体" panose="02010609060101010101" pitchFamily="49" charset="-122"/>
                </a:endParaRPr>
              </a:p>
            </p:txBody>
          </p:sp>
        </mc:Choice>
        <mc:Fallback>
          <p:sp>
            <p:nvSpPr>
              <p:cNvPr id="2" name="文本框 1"/>
              <p:cNvSpPr txBox="1">
                <a:spLocks noRot="1" noChangeAspect="1" noMove="1" noResize="1" noEditPoints="1" noAdjustHandles="1" noChangeArrowheads="1" noChangeShapeType="1" noTextEdit="1"/>
              </p:cNvSpPr>
              <p:nvPr/>
            </p:nvSpPr>
            <p:spPr>
              <a:xfrm>
                <a:off x="281940" y="1172210"/>
                <a:ext cx="10905490" cy="2303145"/>
              </a:xfrm>
              <a:prstGeom prst="rect">
                <a:avLst/>
              </a:prstGeom>
              <a:blipFill rotWithShape="1">
                <a:blip r:embed="rId1"/>
                <a:stretch>
                  <a:fillRect/>
                </a:stretch>
              </a:blipFill>
            </p:spPr>
            <p:txBody>
              <a:bodyPr/>
              <a:lstStyle/>
              <a:p>
                <a:r>
                  <a:rPr lang="zh-CN" altLang="en-US">
                    <a:noFill/>
                  </a:rPr>
                  <a:t> </a:t>
                </a:r>
              </a:p>
            </p:txBody>
          </p:sp>
        </mc:Fallback>
      </mc:AlternateContent>
      <p:pic>
        <p:nvPicPr>
          <p:cNvPr id="3" name="图片 2"/>
          <p:cNvPicPr>
            <a:picLocks noChangeAspect="1"/>
          </p:cNvPicPr>
          <p:nvPr>
            <p:custDataLst>
              <p:tags r:id="rId2"/>
            </p:custDataLst>
          </p:nvPr>
        </p:nvPicPr>
        <p:blipFill>
          <a:blip r:embed="rId3"/>
          <a:stretch>
            <a:fillRect/>
          </a:stretch>
        </p:blipFill>
        <p:spPr>
          <a:xfrm>
            <a:off x="2904490" y="3704590"/>
            <a:ext cx="5378450" cy="2228850"/>
          </a:xfrm>
          <a:prstGeom prst="rect">
            <a:avLst/>
          </a:prstGeom>
        </p:spPr>
      </p:pic>
      <p:pic>
        <p:nvPicPr>
          <p:cNvPr id="4" name="图片 3"/>
          <p:cNvPicPr>
            <a:picLocks noChangeAspect="1"/>
          </p:cNvPicPr>
          <p:nvPr>
            <p:custDataLst>
              <p:tags r:id="rId4"/>
            </p:custDataLst>
          </p:nvPr>
        </p:nvPicPr>
        <p:blipFill>
          <a:blip r:embed="rId5"/>
          <a:stretch>
            <a:fillRect/>
          </a:stretch>
        </p:blipFill>
        <p:spPr>
          <a:xfrm>
            <a:off x="6807200" y="5423535"/>
            <a:ext cx="2143125" cy="352425"/>
          </a:xfrm>
          <a:prstGeom prst="rect">
            <a:avLst/>
          </a:prstGeom>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mc:AlternateContent xmlns:mc="http://schemas.openxmlformats.org/markup-compatibility/2006">
        <mc:Choice xmlns:a14="http://schemas.microsoft.com/office/drawing/2010/main" Requires="a14">
          <p:sp>
            <p:nvSpPr>
              <p:cNvPr id="2" name="文本框 1"/>
              <p:cNvSpPr txBox="1"/>
              <p:nvPr/>
            </p:nvSpPr>
            <p:spPr>
              <a:xfrm>
                <a:off x="281940" y="1172210"/>
                <a:ext cx="10905490" cy="1322070"/>
              </a:xfrm>
              <a:prstGeom prst="rect">
                <a:avLst/>
              </a:prstGeom>
              <a:noFill/>
            </p:spPr>
            <p:txBody>
              <a:bodyPr wrap="square" rtlCol="0">
                <a:spAutoFit/>
              </a:bodyPr>
              <a:p>
                <a:r>
                  <a:rPr lang="en-US" altLang="zh-CN" sz="2000">
                    <a:latin typeface="楷体" panose="02010609060101010101" pitchFamily="49" charset="-122"/>
                    <a:ea typeface="楷体" panose="02010609060101010101" pitchFamily="49" charset="-122"/>
                    <a:cs typeface="楷体" panose="02010609060101010101" pitchFamily="49" charset="-122"/>
                  </a:rPr>
                  <a:t>    </a:t>
                </a:r>
                <a:r>
                  <a:rPr sz="2000">
                    <a:latin typeface="楷体" panose="02010609060101010101" pitchFamily="49" charset="-122"/>
                    <a:ea typeface="楷体" panose="02010609060101010101" pitchFamily="49" charset="-122"/>
                    <a:cs typeface="楷体" panose="02010609060101010101" pitchFamily="49" charset="-122"/>
                  </a:rPr>
                  <a:t>在参数模型假设下，我们可以使用贝叶斯估计框架，使用方程（9.2.3）得到似然函数 Pr(D|</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sz="2000">
                    <a:latin typeface="楷体" panose="02010609060101010101" pitchFamily="49" charset="-122"/>
                    <a:ea typeface="楷体" panose="02010609060101010101" pitchFamily="49" charset="-122"/>
                    <a:cs typeface="楷体" panose="02010609060101010101" pitchFamily="49" charset="-122"/>
                  </a:rPr>
                  <a:t>) 的估计。接下来使用公式（9.2.2）和给定的候补模型</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sz="2000">
                    <a:latin typeface="楷体" panose="02010609060101010101" pitchFamily="49" charset="-122"/>
                    <a:ea typeface="楷体" panose="02010609060101010101" pitchFamily="49" charset="-122"/>
                    <a:cs typeface="楷体" panose="02010609060101010101" pitchFamily="49" charset="-122"/>
                  </a:rPr>
                  <a:t>的先验概率 Pr(</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sz="2000">
                    <a:latin typeface="楷体" panose="02010609060101010101" pitchFamily="49" charset="-122"/>
                    <a:ea typeface="楷体" panose="02010609060101010101" pitchFamily="49" charset="-122"/>
                    <a:cs typeface="楷体" panose="02010609060101010101" pitchFamily="49" charset="-122"/>
                  </a:rPr>
                  <a:t>)，估计出所有候补模型的权重</a:t>
                </a:r>
                <a:r>
                  <a:rPr lang="en-US" sz="2000">
                    <a:latin typeface="楷体" panose="02010609060101010101" pitchFamily="49" charset="-122"/>
                    <a:ea typeface="楷体" panose="02010609060101010101" pitchFamily="49" charset="-122"/>
                    <a:cs typeface="楷体" panose="02010609060101010101" pitchFamily="49" charset="-122"/>
                  </a:rPr>
                  <a:t>    </a:t>
                </a:r>
                <a:r>
                  <a:rPr sz="2000">
                    <a:latin typeface="楷体" panose="02010609060101010101" pitchFamily="49" charset="-122"/>
                    <a:ea typeface="楷体" panose="02010609060101010101" pitchFamily="49" charset="-122"/>
                    <a:cs typeface="楷体" panose="02010609060101010101" pitchFamily="49" charset="-122"/>
                  </a:rPr>
                  <a:t>。另外，我们根据基于模型</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sz="2000">
                    <a:latin typeface="楷体" panose="02010609060101010101" pitchFamily="49" charset="-122"/>
                    <a:ea typeface="楷体" panose="02010609060101010101" pitchFamily="49" charset="-122"/>
                    <a:cs typeface="楷体" panose="02010609060101010101" pitchFamily="49" charset="-122"/>
                  </a:rPr>
                  <a:t>的后验概率分布 Pr(y|</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sz="2000">
                    <a:latin typeface="楷体" panose="02010609060101010101" pitchFamily="49" charset="-122"/>
                    <a:ea typeface="楷体" panose="02010609060101010101" pitchFamily="49" charset="-122"/>
                    <a:cs typeface="楷体" panose="02010609060101010101" pitchFamily="49" charset="-122"/>
                  </a:rPr>
                  <a:t>, D) 估计出</a:t>
                </a:r>
                <a:r>
                  <a:rPr lang="en-US" sz="2000">
                    <a:latin typeface="楷体" panose="02010609060101010101" pitchFamily="49" charset="-122"/>
                    <a:ea typeface="楷体" panose="02010609060101010101" pitchFamily="49" charset="-122"/>
                    <a:cs typeface="楷体" panose="02010609060101010101" pitchFamily="49" charset="-122"/>
                  </a:rPr>
                  <a:t>  </a:t>
                </a:r>
                <a:r>
                  <a:rPr sz="2000">
                    <a:latin typeface="楷体" panose="02010609060101010101" pitchFamily="49" charset="-122"/>
                    <a:ea typeface="楷体" panose="02010609060101010101" pitchFamily="49" charset="-122"/>
                    <a:cs typeface="楷体" panose="02010609060101010101" pitchFamily="49" charset="-122"/>
                  </a:rPr>
                  <a:t>则贝叶斯模型平均估计的预测值是</a:t>
                </a:r>
                <a:endParaRPr sz="2000">
                  <a:latin typeface="楷体" panose="02010609060101010101" pitchFamily="49" charset="-122"/>
                  <a:ea typeface="楷体" panose="02010609060101010101" pitchFamily="49" charset="-122"/>
                  <a:cs typeface="楷体" panose="02010609060101010101" pitchFamily="49" charset="-122"/>
                </a:endParaRPr>
              </a:p>
            </p:txBody>
          </p:sp>
        </mc:Choice>
        <mc:Fallback>
          <p:sp>
            <p:nvSpPr>
              <p:cNvPr id="2" name="文本框 1"/>
              <p:cNvSpPr txBox="1">
                <a:spLocks noRot="1" noChangeAspect="1" noMove="1" noResize="1" noEditPoints="1" noAdjustHandles="1" noChangeArrowheads="1" noChangeShapeType="1" noTextEdit="1"/>
              </p:cNvSpPr>
              <p:nvPr/>
            </p:nvSpPr>
            <p:spPr>
              <a:xfrm>
                <a:off x="281940" y="1172210"/>
                <a:ext cx="10905490" cy="1322070"/>
              </a:xfrm>
              <a:prstGeom prst="rect">
                <a:avLst/>
              </a:prstGeom>
              <a:blipFill rotWithShape="1">
                <a:blip r:embed="rId1"/>
                <a:stretch>
                  <a:fillRect/>
                </a:stretch>
              </a:blipFill>
            </p:spPr>
            <p:txBody>
              <a:bodyPr/>
              <a:lstStyle/>
              <a:p>
                <a:r>
                  <a:rPr lang="zh-CN" altLang="en-US">
                    <a:noFill/>
                  </a:rPr>
                  <a:t> </a:t>
                </a:r>
              </a:p>
            </p:txBody>
          </p:sp>
        </mc:Fallback>
      </mc:AlternateContent>
      <p:pic>
        <p:nvPicPr>
          <p:cNvPr id="5" name="图片 4"/>
          <p:cNvPicPr>
            <a:picLocks noChangeAspect="1"/>
          </p:cNvPicPr>
          <p:nvPr>
            <p:custDataLst>
              <p:tags r:id="rId2"/>
            </p:custDataLst>
          </p:nvPr>
        </p:nvPicPr>
        <p:blipFill>
          <a:blip r:embed="rId3"/>
          <a:stretch>
            <a:fillRect/>
          </a:stretch>
        </p:blipFill>
        <p:spPr>
          <a:xfrm>
            <a:off x="10863580" y="1793240"/>
            <a:ext cx="323850" cy="323850"/>
          </a:xfrm>
          <a:prstGeom prst="rect">
            <a:avLst/>
          </a:prstGeom>
        </p:spPr>
      </p:pic>
      <p:pic>
        <p:nvPicPr>
          <p:cNvPr id="8" name="图片 7"/>
          <p:cNvPicPr>
            <a:picLocks noChangeAspect="1"/>
          </p:cNvPicPr>
          <p:nvPr>
            <p:custDataLst>
              <p:tags r:id="rId4"/>
            </p:custDataLst>
          </p:nvPr>
        </p:nvPicPr>
        <p:blipFill>
          <a:blip r:embed="rId5"/>
          <a:stretch>
            <a:fillRect/>
          </a:stretch>
        </p:blipFill>
        <p:spPr>
          <a:xfrm>
            <a:off x="2898775" y="1793240"/>
            <a:ext cx="523875" cy="323850"/>
          </a:xfrm>
          <a:prstGeom prst="rect">
            <a:avLst/>
          </a:prstGeom>
        </p:spPr>
      </p:pic>
      <p:pic>
        <p:nvPicPr>
          <p:cNvPr id="9" name="图片 8"/>
          <p:cNvPicPr>
            <a:picLocks noChangeAspect="1"/>
          </p:cNvPicPr>
          <p:nvPr>
            <p:custDataLst>
              <p:tags r:id="rId6"/>
            </p:custDataLst>
          </p:nvPr>
        </p:nvPicPr>
        <p:blipFill>
          <a:blip r:embed="rId7"/>
          <a:stretch>
            <a:fillRect/>
          </a:stretch>
        </p:blipFill>
        <p:spPr>
          <a:xfrm>
            <a:off x="4465320" y="2419985"/>
            <a:ext cx="2047875" cy="942975"/>
          </a:xfrm>
          <a:prstGeom prst="rect">
            <a:avLst/>
          </a:prstGeom>
        </p:spPr>
      </p:pic>
      <mc:AlternateContent xmlns:mc="http://schemas.openxmlformats.org/markup-compatibility/2006">
        <mc:Choice xmlns:a14="http://schemas.microsoft.com/office/drawing/2010/main" Requires="a14">
          <p:sp>
            <p:nvSpPr>
              <p:cNvPr id="11" name="文本框 10"/>
              <p:cNvSpPr txBox="1"/>
              <p:nvPr/>
            </p:nvSpPr>
            <p:spPr>
              <a:xfrm>
                <a:off x="480695" y="5090160"/>
                <a:ext cx="10537825" cy="975995"/>
              </a:xfrm>
              <a:prstGeom prst="rect">
                <a:avLst/>
              </a:prstGeom>
              <a:noFill/>
            </p:spPr>
            <p:txBody>
              <a:bodyPr wrap="square" rtlCol="0">
                <a:noAutofit/>
              </a:bodyPr>
              <a:p>
                <a:r>
                  <a:rPr lang="en-US" altLang="zh-CN" sz="2000">
                    <a:latin typeface="楷体" panose="02010609060101010101" pitchFamily="49" charset="-122"/>
                    <a:ea typeface="楷体" panose="02010609060101010101" pitchFamily="49" charset="-122"/>
                    <a:cs typeface="楷体" panose="02010609060101010101" pitchFamily="49" charset="-122"/>
                  </a:rPr>
                  <a:t>    </a:t>
                </a:r>
                <a:r>
                  <a:rPr lang="zh-CN" altLang="en-US" sz="2000">
                    <a:latin typeface="楷体" panose="02010609060101010101" pitchFamily="49" charset="-122"/>
                    <a:ea typeface="楷体" panose="02010609060101010101" pitchFamily="49" charset="-122"/>
                    <a:cs typeface="楷体" panose="02010609060101010101" pitchFamily="49" charset="-122"/>
                  </a:rPr>
                  <a:t>研究者认为上述条件方差被作为衡量模型不确定性的基础。</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𝐸</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[var(Y | D,M)]被认为是模型结构内方差, </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𝑣𝑎𝑟</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[E(Y | D,M)] 则是结构间方差, 是由模型结构的不确定性引起的, 原因是当能够确定真实模型时, </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𝑣𝑎𝑟</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[E(Y | D,M)] 为 0 。</a:t>
                </a:r>
                <a:endParaRPr lang="zh-CN" altLang="en-US" sz="2000">
                  <a:latin typeface="楷体" panose="02010609060101010101" pitchFamily="49" charset="-122"/>
                  <a:ea typeface="楷体" panose="02010609060101010101" pitchFamily="49" charset="-122"/>
                  <a:cs typeface="楷体" panose="02010609060101010101" pitchFamily="49" charset="-122"/>
                </a:endParaRPr>
              </a:p>
            </p:txBody>
          </p:sp>
        </mc:Choice>
        <mc:Fallback>
          <p:sp>
            <p:nvSpPr>
              <p:cNvPr id="11" name="文本框 10"/>
              <p:cNvSpPr txBox="1">
                <a:spLocks noRot="1" noChangeAspect="1" noMove="1" noResize="1" noEditPoints="1" noAdjustHandles="1" noChangeArrowheads="1" noChangeShapeType="1" noTextEdit="1"/>
              </p:cNvSpPr>
              <p:nvPr/>
            </p:nvSpPr>
            <p:spPr>
              <a:xfrm>
                <a:off x="480695" y="5090160"/>
                <a:ext cx="10537825" cy="975995"/>
              </a:xfrm>
              <a:prstGeom prst="rect">
                <a:avLst/>
              </a:prstGeom>
              <a:blipFill rotWithShape="1">
                <a:blip r:embed="rId8"/>
                <a:stretch>
                  <a:fillRect/>
                </a:stretch>
              </a:blipFill>
            </p:spPr>
            <p:txBody>
              <a:bodyPr/>
              <a:lstStyle/>
              <a:p>
                <a:r>
                  <a:rPr lang="zh-CN" altLang="en-US">
                    <a:noFill/>
                  </a:rPr>
                  <a:t> </a:t>
                </a:r>
              </a:p>
            </p:txBody>
          </p:sp>
        </mc:Fallback>
      </mc:AlternateContent>
      <p:sp>
        <p:nvSpPr>
          <p:cNvPr id="12" name="文本框 11"/>
          <p:cNvSpPr txBox="1"/>
          <p:nvPr/>
        </p:nvSpPr>
        <p:spPr>
          <a:xfrm>
            <a:off x="1010285" y="3315335"/>
            <a:ext cx="6003290" cy="398780"/>
          </a:xfrm>
          <a:prstGeom prst="rect">
            <a:avLst/>
          </a:prstGeom>
          <a:noFill/>
        </p:spPr>
        <p:txBody>
          <a:bodyPr wrap="square" rtlCol="0">
            <a:spAutoFit/>
          </a:bodyPr>
          <a:p>
            <a:pPr algn="l">
              <a:buClrTx/>
              <a:buSzTx/>
            </a:pPr>
            <a:r>
              <a:rPr sz="2000">
                <a:latin typeface="楷体" panose="02010609060101010101" pitchFamily="49" charset="-122"/>
                <a:ea typeface="楷体" panose="02010609060101010101" pitchFamily="49" charset="-122"/>
                <a:cs typeface="楷体" panose="02010609060101010101" pitchFamily="49" charset="-122"/>
              </a:rPr>
              <a:t>另外，条件方差 var(Y | D) 可以分解为：</a:t>
            </a:r>
            <a:endParaRPr sz="2000">
              <a:latin typeface="楷体" panose="02010609060101010101" pitchFamily="49" charset="-122"/>
              <a:ea typeface="楷体" panose="02010609060101010101" pitchFamily="49" charset="-122"/>
              <a:cs typeface="楷体" panose="02010609060101010101" pitchFamily="49" charset="-122"/>
            </a:endParaRPr>
          </a:p>
        </p:txBody>
      </p:sp>
      <p:pic>
        <p:nvPicPr>
          <p:cNvPr id="13" name="图片 12"/>
          <p:cNvPicPr>
            <a:picLocks noChangeAspect="1"/>
          </p:cNvPicPr>
          <p:nvPr>
            <p:custDataLst>
              <p:tags r:id="rId9"/>
            </p:custDataLst>
          </p:nvPr>
        </p:nvPicPr>
        <p:blipFill>
          <a:blip r:embed="rId10"/>
          <a:stretch>
            <a:fillRect/>
          </a:stretch>
        </p:blipFill>
        <p:spPr>
          <a:xfrm>
            <a:off x="2681605" y="3759200"/>
            <a:ext cx="6105525" cy="1285875"/>
          </a:xfrm>
          <a:prstGeom prst="rect">
            <a:avLst/>
          </a:prstGeom>
        </p:spPr>
      </p:pic>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3</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732405" y="4084955"/>
            <a:ext cx="6760210" cy="98869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频率模型平均</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a:stretch>
            <a:fillRect/>
          </a:stretch>
        </p:blipFill>
        <p:spPr>
          <a:xfrm>
            <a:off x="2314575" y="1901190"/>
            <a:ext cx="6268085" cy="3055620"/>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1215390" y="688340"/>
            <a:ext cx="8877300" cy="5792470"/>
          </a:xfrm>
          <a:prstGeom prst="rect">
            <a:avLst/>
          </a:prstGeom>
        </p:spPr>
      </p:pic>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4</a:t>
            </a:r>
            <a:endParaRPr lang="en-US" altLang="zh-CN"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732405" y="4084955"/>
            <a:ext cx="6760210" cy="98869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权重选择方法</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055334"/>
            <a:ext cx="11782971"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文本框 6"/>
          <p:cNvSpPr txBox="1"/>
          <p:nvPr/>
        </p:nvSpPr>
        <p:spPr>
          <a:xfrm>
            <a:off x="3898265" y="910590"/>
            <a:ext cx="3097530" cy="583565"/>
          </a:xfrm>
          <a:prstGeom prst="rect">
            <a:avLst/>
          </a:prstGeom>
          <a:noFill/>
        </p:spPr>
        <p:txBody>
          <a:bodyPr wrap="square" rtlCol="0">
            <a:spAutoFit/>
          </a:bodyPr>
          <a:p>
            <a:pPr algn="ctr"/>
            <a:r>
              <a:rPr lang="zh-CN" altLang="en-US" sz="3200" b="1">
                <a:solidFill>
                  <a:srgbClr val="C00000"/>
                </a:solidFill>
                <a:latin typeface="楷体" panose="02010609060101010101" pitchFamily="49" charset="-122"/>
                <a:ea typeface="楷体" panose="02010609060101010101" pitchFamily="49" charset="-122"/>
              </a:rPr>
              <a:t>基于信息准则</a:t>
            </a:r>
            <a:endParaRPr lang="zh-CN" altLang="en-US" sz="3200" b="1">
              <a:solidFill>
                <a:srgbClr val="C00000"/>
              </a:solidFill>
              <a:latin typeface="楷体" panose="02010609060101010101" pitchFamily="49" charset="-122"/>
              <a:ea typeface="楷体" panose="02010609060101010101" pitchFamily="49" charset="-122"/>
            </a:endParaRPr>
          </a:p>
        </p:txBody>
      </p:sp>
      <p:sp>
        <p:nvSpPr>
          <p:cNvPr id="8" name="文本框 7"/>
          <p:cNvSpPr txBox="1"/>
          <p:nvPr/>
        </p:nvSpPr>
        <p:spPr>
          <a:xfrm>
            <a:off x="699135" y="1581150"/>
            <a:ext cx="9935845" cy="1322070"/>
          </a:xfrm>
          <a:prstGeom prst="rect">
            <a:avLst/>
          </a:prstGeom>
          <a:noFill/>
        </p:spPr>
        <p:txBody>
          <a:bodyPr wrap="square" rtlCol="0" anchor="t">
            <a:spAutoFit/>
          </a:bodyPr>
          <a:p>
            <a:r>
              <a:rPr lang="en-US" altLang="zh-CN" sz="2000">
                <a:latin typeface="楷体" panose="02010609060101010101" pitchFamily="49" charset="-122"/>
                <a:ea typeface="楷体" panose="02010609060101010101" pitchFamily="49" charset="-122"/>
                <a:cs typeface="楷体" panose="02010609060101010101" pitchFamily="49" charset="-122"/>
              </a:rPr>
              <a:t>    </a:t>
            </a:r>
            <a:r>
              <a:rPr lang="zh-CN" altLang="en-US" sz="2000">
                <a:latin typeface="楷体" panose="02010609060101010101" pitchFamily="49" charset="-122"/>
                <a:ea typeface="楷体" panose="02010609060101010101" pitchFamily="49" charset="-122"/>
                <a:cs typeface="楷体" panose="02010609060101010101" pitchFamily="49" charset="-122"/>
              </a:rPr>
              <a:t>所谓信息准则（IC）的权重选择方法即对于每一个候补模型给出一个基于信息准则的得分，最后依据得分多少来描述候补模型的重要性。上节在介绍模型选择时已给出了 AIC 和 BIC 的公式，我们可以先计算每一个候补模型的 AIC 和 BIC 值，然后通过如下公式计算各个组合权重：</a:t>
            </a:r>
            <a:endParaRPr lang="zh-CN" altLang="en-US" sz="2000">
              <a:latin typeface="楷体" panose="02010609060101010101" pitchFamily="49" charset="-122"/>
              <a:ea typeface="楷体" panose="02010609060101010101" pitchFamily="49" charset="-122"/>
              <a:cs typeface="楷体" panose="02010609060101010101" pitchFamily="49" charset="-122"/>
            </a:endParaRPr>
          </a:p>
        </p:txBody>
      </p:sp>
      <p:pic>
        <p:nvPicPr>
          <p:cNvPr id="9" name="图片 8"/>
          <p:cNvPicPr>
            <a:picLocks noChangeAspect="1"/>
          </p:cNvPicPr>
          <p:nvPr>
            <p:custDataLst>
              <p:tags r:id="rId1"/>
            </p:custDataLst>
          </p:nvPr>
        </p:nvPicPr>
        <p:blipFill>
          <a:blip r:embed="rId2"/>
          <a:stretch>
            <a:fillRect/>
          </a:stretch>
        </p:blipFill>
        <p:spPr>
          <a:xfrm>
            <a:off x="4151630" y="3096260"/>
            <a:ext cx="2590800" cy="1009650"/>
          </a:xfrm>
          <a:prstGeom prst="rect">
            <a:avLst/>
          </a:prstGeom>
        </p:spPr>
      </p:pic>
      <mc:AlternateContent xmlns:mc="http://schemas.openxmlformats.org/markup-compatibility/2006">
        <mc:Choice xmlns:a14="http://schemas.microsoft.com/office/drawing/2010/main" Requires="a14">
          <p:sp>
            <p:nvSpPr>
              <p:cNvPr id="10" name="文本框 9"/>
              <p:cNvSpPr txBox="1"/>
              <p:nvPr/>
            </p:nvSpPr>
            <p:spPr>
              <a:xfrm>
                <a:off x="756285" y="4463415"/>
                <a:ext cx="10225405" cy="1322070"/>
              </a:xfrm>
              <a:prstGeom prst="rect">
                <a:avLst/>
              </a:prstGeom>
              <a:noFill/>
            </p:spPr>
            <p:txBody>
              <a:bodyPr wrap="square" rtlCol="0" anchor="t">
                <a:spAutoFit/>
              </a:bodyPr>
              <a:p>
                <a:pPr algn="l">
                  <a:buClrTx/>
                  <a:buSzTx/>
                </a:pPr>
                <a:r>
                  <a:rPr lang="en-US" altLang="zh-CN" sz="2000">
                    <a:latin typeface="楷体" panose="02010609060101010101" pitchFamily="49" charset="-122"/>
                    <a:ea typeface="楷体" panose="02010609060101010101" pitchFamily="49" charset="-122"/>
                    <a:cs typeface="楷体" panose="02010609060101010101" pitchFamily="49" charset="-122"/>
                  </a:rPr>
                  <a:t>    </a:t>
                </a:r>
                <a:r>
                  <a:rPr lang="zh-CN" altLang="en-US" sz="2000">
                    <a:latin typeface="楷体" panose="02010609060101010101" pitchFamily="49" charset="-122"/>
                    <a:ea typeface="楷体" panose="02010609060101010101" pitchFamily="49" charset="-122"/>
                    <a:cs typeface="楷体" panose="02010609060101010101" pitchFamily="49" charset="-122"/>
                  </a:rPr>
                  <a:t>其中K表示候补模型集合中模型的个数，</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𝜔</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表示第k个候补模型的权重；</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𝐼𝐶</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为第k个候补模型的 AIC 或 BIC 值。由上式可看出基于信息准则的组合权重计算方法比较简单，只需计算每个候补模型下的 AIC 或 BIC 值即可，对应的模型平均方法称为AIC 模型平均和BIC 模型平均。由于计算方便，基于信息准则的思路是比较常用的权重选择方法。</a:t>
                </a:r>
                <a:endParaRPr lang="zh-CN" altLang="en-US" sz="2000">
                  <a:latin typeface="楷体" panose="02010609060101010101" pitchFamily="49" charset="-122"/>
                  <a:ea typeface="楷体" panose="02010609060101010101" pitchFamily="49" charset="-122"/>
                  <a:cs typeface="楷体" panose="02010609060101010101" pitchFamily="49" charset="-122"/>
                </a:endParaRPr>
              </a:p>
            </p:txBody>
          </p:sp>
        </mc:Choice>
        <mc:Fallback>
          <p:sp>
            <p:nvSpPr>
              <p:cNvPr id="10" name="文本框 9"/>
              <p:cNvSpPr txBox="1">
                <a:spLocks noRot="1" noChangeAspect="1" noMove="1" noResize="1" noEditPoints="1" noAdjustHandles="1" noChangeArrowheads="1" noChangeShapeType="1" noTextEdit="1"/>
              </p:cNvSpPr>
              <p:nvPr/>
            </p:nvSpPr>
            <p:spPr>
              <a:xfrm>
                <a:off x="756285" y="4463415"/>
                <a:ext cx="10225405" cy="1322070"/>
              </a:xfrm>
              <a:prstGeom prst="rect">
                <a:avLst/>
              </a:prstGeom>
              <a:blipFill rotWithShape="1">
                <a:blip r:embed="rId3"/>
                <a:stretch>
                  <a:fillRect/>
                </a:stretch>
              </a:blipFill>
            </p:spPr>
            <p:txBody>
              <a:bodyPr/>
              <a:lstStyle/>
              <a:p>
                <a:r>
                  <a:rPr lang="zh-CN" altLang="en-US">
                    <a:noFill/>
                  </a:rPr>
                  <a:t> </a:t>
                </a:r>
              </a:p>
            </p:txBody>
          </p:sp>
        </mc:Fallback>
      </mc:AlternateContent>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721610" y="897255"/>
            <a:ext cx="6096000" cy="583565"/>
          </a:xfrm>
          <a:prstGeom prst="rect">
            <a:avLst/>
          </a:prstGeom>
          <a:noFill/>
        </p:spPr>
        <p:txBody>
          <a:bodyPr wrap="square" rtlCol="0" anchor="t">
            <a:spAutoFit/>
          </a:bodyPr>
          <a:p>
            <a:pPr algn="ctr">
              <a:buClrTx/>
              <a:buSzTx/>
            </a:pPr>
            <a:r>
              <a:rPr lang="zh-CN" altLang="en-US" sz="3200" b="1">
                <a:solidFill>
                  <a:srgbClr val="C00000"/>
                </a:solidFill>
                <a:latin typeface="楷体" panose="02010609060101010101" pitchFamily="49" charset="-122"/>
                <a:ea typeface="楷体" panose="02010609060101010101" pitchFamily="49" charset="-122"/>
              </a:rPr>
              <a:t>基于Mallows准则</a:t>
            </a:r>
            <a:endParaRPr lang="zh-CN" altLang="en-US" sz="3200" b="1">
              <a:solidFill>
                <a:srgbClr val="C00000"/>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rcRect b="51136"/>
          <a:stretch>
            <a:fillRect/>
          </a:stretch>
        </p:blipFill>
        <p:spPr>
          <a:xfrm>
            <a:off x="704850" y="1710055"/>
            <a:ext cx="10370185" cy="4347210"/>
          </a:xfrm>
          <a:prstGeom prst="rect">
            <a:avLst/>
          </a:prstGeom>
        </p:spPr>
      </p:pic>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715010" y="1326515"/>
            <a:ext cx="9927590" cy="4491990"/>
          </a:xfrm>
          <a:prstGeom prst="rect">
            <a:avLst/>
          </a:prstGeom>
        </p:spPr>
      </p:pic>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3898230" y="2408344"/>
            <a:ext cx="13645306"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Rectangle 4"/>
          <p:cNvSpPr>
            <a:spLocks noChangeArrowheads="1"/>
          </p:cNvSpPr>
          <p:nvPr/>
        </p:nvSpPr>
        <p:spPr bwMode="auto">
          <a:xfrm>
            <a:off x="3497178" y="3908778"/>
            <a:ext cx="1534526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5" name="图片 4"/>
          <p:cNvPicPr>
            <a:picLocks noChangeAspect="1"/>
          </p:cNvPicPr>
          <p:nvPr>
            <p:custDataLst>
              <p:tags r:id="rId1"/>
            </p:custDataLst>
          </p:nvPr>
        </p:nvPicPr>
        <p:blipFill>
          <a:blip r:embed="rId2"/>
          <a:stretch>
            <a:fillRect/>
          </a:stretch>
        </p:blipFill>
        <p:spPr>
          <a:xfrm>
            <a:off x="1131570" y="991870"/>
            <a:ext cx="8907780" cy="5332095"/>
          </a:xfrm>
          <a:prstGeom prst="rect">
            <a:avLst/>
          </a:prstGeom>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382520" y="840740"/>
            <a:ext cx="6096000" cy="583565"/>
          </a:xfrm>
          <a:prstGeom prst="rect">
            <a:avLst/>
          </a:prstGeom>
          <a:noFill/>
        </p:spPr>
        <p:txBody>
          <a:bodyPr wrap="square" rtlCol="0" anchor="t">
            <a:spAutoFit/>
          </a:bodyPr>
          <a:p>
            <a:pPr algn="ctr">
              <a:buClrTx/>
              <a:buSzTx/>
            </a:pPr>
            <a:r>
              <a:rPr lang="zh-CN" altLang="en-US" sz="3200" b="1">
                <a:solidFill>
                  <a:srgbClr val="C00000"/>
                </a:solidFill>
                <a:latin typeface="楷体" panose="02010609060101010101" pitchFamily="49" charset="-122"/>
                <a:ea typeface="楷体" panose="02010609060101010101" pitchFamily="49" charset="-122"/>
              </a:rPr>
              <a:t>基于Jackknife准则</a:t>
            </a:r>
            <a:endParaRPr lang="zh-CN" altLang="en-US" sz="3200" b="1">
              <a:solidFill>
                <a:srgbClr val="C00000"/>
              </a:solidFill>
              <a:latin typeface="楷体" panose="02010609060101010101" pitchFamily="49" charset="-122"/>
              <a:ea typeface="楷体" panose="02010609060101010101" pitchFamily="49" charset="-122"/>
            </a:endParaRPr>
          </a:p>
        </p:txBody>
      </p:sp>
      <p:pic>
        <p:nvPicPr>
          <p:cNvPr id="4" name="图片 3"/>
          <p:cNvPicPr>
            <a:picLocks noChangeAspect="1"/>
          </p:cNvPicPr>
          <p:nvPr>
            <p:custDataLst>
              <p:tags r:id="rId1"/>
            </p:custDataLst>
          </p:nvPr>
        </p:nvPicPr>
        <p:blipFill>
          <a:blip r:embed="rId2"/>
          <a:stretch>
            <a:fillRect/>
          </a:stretch>
        </p:blipFill>
        <p:spPr>
          <a:xfrm>
            <a:off x="482600" y="1357630"/>
            <a:ext cx="10488295" cy="4657090"/>
          </a:xfrm>
          <a:prstGeom prst="rect">
            <a:avLst/>
          </a:prstGeom>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0"/>
            <a:ext cx="4470400" cy="6858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6388" name="组合 14"/>
          <p:cNvGrpSpPr/>
          <p:nvPr/>
        </p:nvGrpSpPr>
        <p:grpSpPr bwMode="auto">
          <a:xfrm>
            <a:off x="7385050" y="1954213"/>
            <a:ext cx="3789363" cy="723900"/>
            <a:chOff x="0" y="0"/>
            <a:chExt cx="3788681" cy="724147"/>
          </a:xfrm>
        </p:grpSpPr>
        <p:sp>
          <p:nvSpPr>
            <p:cNvPr id="16395" name="矩形 12"/>
            <p:cNvSpPr>
              <a:spLocks noChangeArrowheads="1"/>
            </p:cNvSpPr>
            <p:nvPr/>
          </p:nvSpPr>
          <p:spPr bwMode="auto">
            <a:xfrm>
              <a:off x="0" y="0"/>
              <a:ext cx="1092746" cy="61135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a:solidFill>
                    <a:srgbClr val="FFFFFF"/>
                  </a:solidFill>
                  <a:latin typeface="微软雅黑" panose="020B0503020204020204" pitchFamily="34" charset="-122"/>
                  <a:ea typeface="微软雅黑" panose="020B0503020204020204" pitchFamily="34" charset="-122"/>
                </a:rPr>
                <a:t> </a:t>
              </a:r>
              <a:r>
                <a:rPr lang="zh-CN" altLang="en-US" b="1">
                  <a:solidFill>
                    <a:srgbClr val="FFFFFF"/>
                  </a:solidFill>
                  <a:latin typeface="微软雅黑" panose="020B0503020204020204" pitchFamily="34" charset="-122"/>
                  <a:ea typeface="微软雅黑" panose="020B0503020204020204" pitchFamily="34" charset="-122"/>
                </a:rPr>
                <a:t>目录</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17421" name="文本框 13"/>
            <p:cNvSpPr txBox="1">
              <a:spLocks noChangeArrowheads="1"/>
            </p:cNvSpPr>
            <p:nvPr/>
          </p:nvSpPr>
          <p:spPr bwMode="auto">
            <a:xfrm>
              <a:off x="1107876" y="201681"/>
              <a:ext cx="2680805" cy="52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413" name="文本框 15"/>
          <p:cNvSpPr txBox="1">
            <a:spLocks noChangeArrowheads="1"/>
          </p:cNvSpPr>
          <p:nvPr/>
        </p:nvSpPr>
        <p:spPr bwMode="auto">
          <a:xfrm>
            <a:off x="7385050" y="3046888"/>
            <a:ext cx="3575050"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一、简介</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4" name="文本框 16"/>
          <p:cNvSpPr txBox="1">
            <a:spLocks noChangeArrowheads="1"/>
          </p:cNvSpPr>
          <p:nvPr/>
        </p:nvSpPr>
        <p:spPr bwMode="auto">
          <a:xfrm>
            <a:off x="7385050" y="3660140"/>
            <a:ext cx="3408680"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二、贝叶斯模型平均</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5" name="文本框 17"/>
          <p:cNvSpPr txBox="1">
            <a:spLocks noChangeArrowheads="1"/>
          </p:cNvSpPr>
          <p:nvPr/>
        </p:nvSpPr>
        <p:spPr bwMode="auto">
          <a:xfrm>
            <a:off x="7385050" y="4273728"/>
            <a:ext cx="3125788"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三、频率模型平均</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6" name="文本框 18"/>
          <p:cNvSpPr txBox="1">
            <a:spLocks noChangeArrowheads="1"/>
          </p:cNvSpPr>
          <p:nvPr/>
        </p:nvSpPr>
        <p:spPr bwMode="auto">
          <a:xfrm>
            <a:off x="7385050" y="4886665"/>
            <a:ext cx="3125788"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四、权重选择方法</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6394" name="直接连接符 22"/>
          <p:cNvCxnSpPr>
            <a:cxnSpLocks noChangeShapeType="1"/>
          </p:cNvCxnSpPr>
          <p:nvPr/>
        </p:nvCxnSpPr>
        <p:spPr bwMode="auto">
          <a:xfrm>
            <a:off x="7138312" y="2801938"/>
            <a:ext cx="3511550"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sp>
        <p:nvSpPr>
          <p:cNvPr id="19" name="圆角矩形 7"/>
          <p:cNvSpPr>
            <a:spLocks noChangeArrowheads="1"/>
          </p:cNvSpPr>
          <p:nvPr/>
        </p:nvSpPr>
        <p:spPr bwMode="auto">
          <a:xfrm rot="2700000">
            <a:off x="331788" y="2235200"/>
            <a:ext cx="1250950" cy="128587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 name="任意多边形 8"/>
          <p:cNvSpPr/>
          <p:nvPr/>
        </p:nvSpPr>
        <p:spPr bwMode="auto">
          <a:xfrm rot="2700000">
            <a:off x="-668338" y="4121150"/>
            <a:ext cx="1335088" cy="1335088"/>
          </a:xfrm>
          <a:custGeom>
            <a:avLst/>
            <a:gdLst>
              <a:gd name="T0" fmla="*/ 0 w 1335134"/>
              <a:gd name="T1" fmla="*/ 0 h 1335134"/>
              <a:gd name="T2" fmla="*/ 1058749 w 1335134"/>
              <a:gd name="T3" fmla="*/ 0 h 1335134"/>
              <a:gd name="T4" fmla="*/ 1334904 w 1335134"/>
              <a:gd name="T5" fmla="*/ 276155 h 1335134"/>
              <a:gd name="T6" fmla="*/ 1334904 w 1335134"/>
              <a:gd name="T7" fmla="*/ 1334904 h 1335134"/>
              <a:gd name="T8" fmla="*/ 0 w 1335134"/>
              <a:gd name="T9" fmla="*/ 0 h 1335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5134" h="1335134">
                <a:moveTo>
                  <a:pt x="0" y="0"/>
                </a:moveTo>
                <a:lnTo>
                  <a:pt x="1058929" y="0"/>
                </a:lnTo>
                <a:cubicBezTo>
                  <a:pt x="1211473" y="0"/>
                  <a:pt x="1335134" y="123661"/>
                  <a:pt x="1335134" y="276205"/>
                </a:cubicBezTo>
                <a:lnTo>
                  <a:pt x="1335134" y="133513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2" name="圆角矩形 14"/>
          <p:cNvSpPr>
            <a:spLocks noChangeArrowheads="1"/>
          </p:cNvSpPr>
          <p:nvPr/>
        </p:nvSpPr>
        <p:spPr bwMode="auto">
          <a:xfrm rot="2700000">
            <a:off x="4763294" y="2721769"/>
            <a:ext cx="627063" cy="6445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 name="圆角矩形 15"/>
          <p:cNvSpPr>
            <a:spLocks noChangeArrowheads="1"/>
          </p:cNvSpPr>
          <p:nvPr/>
        </p:nvSpPr>
        <p:spPr bwMode="auto">
          <a:xfrm rot="2700000">
            <a:off x="989807" y="3877469"/>
            <a:ext cx="503237" cy="517525"/>
          </a:xfrm>
          <a:prstGeom prst="roundRect">
            <a:avLst>
              <a:gd name="adj" fmla="val 16667"/>
            </a:avLst>
          </a:prstGeom>
          <a:solidFill>
            <a:srgbClr val="5E5874"/>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24" name="图片 1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33538" y="2036763"/>
            <a:ext cx="3103562"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44"/>
          <p:cNvSpPr/>
          <p:nvPr/>
        </p:nvSpPr>
        <p:spPr bwMode="auto">
          <a:xfrm>
            <a:off x="2046288" y="4291013"/>
            <a:ext cx="334962" cy="334962"/>
          </a:xfrm>
          <a:custGeom>
            <a:avLst/>
            <a:gdLst>
              <a:gd name="T0" fmla="*/ 0 w 175"/>
              <a:gd name="T1" fmla="*/ 2147483647 h 175"/>
              <a:gd name="T2" fmla="*/ 2147483647 w 175"/>
              <a:gd name="T3" fmla="*/ 2147483647 h 175"/>
              <a:gd name="T4" fmla="*/ 2147483647 w 175"/>
              <a:gd name="T5" fmla="*/ 2147483647 h 175"/>
              <a:gd name="T6" fmla="*/ 2147483647 w 175"/>
              <a:gd name="T7" fmla="*/ 0 h 175"/>
              <a:gd name="T8" fmla="*/ 0 w 175"/>
              <a:gd name="T9" fmla="*/ 2147483647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75">
                <a:moveTo>
                  <a:pt x="0" y="93"/>
                </a:moveTo>
                <a:lnTo>
                  <a:pt x="82" y="93"/>
                </a:lnTo>
                <a:lnTo>
                  <a:pt x="82" y="175"/>
                </a:lnTo>
                <a:lnTo>
                  <a:pt x="175" y="0"/>
                </a:lnTo>
                <a:lnTo>
                  <a:pt x="0" y="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 name="文本框 18"/>
          <p:cNvSpPr txBox="1">
            <a:spLocks noChangeArrowheads="1"/>
          </p:cNvSpPr>
          <p:nvPr>
            <p:custDataLst>
              <p:tags r:id="rId2"/>
            </p:custDataLst>
          </p:nvPr>
        </p:nvSpPr>
        <p:spPr bwMode="auto">
          <a:xfrm>
            <a:off x="7385050" y="5500370"/>
            <a:ext cx="3501390"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五、</a:t>
            </a:r>
            <a:r>
              <a:rPr lang="en-US" altLang="zh-CN" sz="2600" b="1" dirty="0">
                <a:solidFill>
                  <a:schemeClr val="tx1">
                    <a:lumMod val="65000"/>
                    <a:lumOff val="35000"/>
                  </a:schemeClr>
                </a:solidFill>
                <a:latin typeface="微软雅黑" panose="020B0503020204020204" pitchFamily="34" charset="-122"/>
                <a:ea typeface="微软雅黑" panose="020B0503020204020204" pitchFamily="34" charset="-122"/>
              </a:rPr>
              <a:t>Python</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语言实现</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文本框 18"/>
          <p:cNvSpPr txBox="1">
            <a:spLocks noChangeArrowheads="1"/>
          </p:cNvSpPr>
          <p:nvPr>
            <p:custDataLst>
              <p:tags r:id="rId3"/>
            </p:custDataLst>
          </p:nvPr>
        </p:nvSpPr>
        <p:spPr bwMode="auto">
          <a:xfrm>
            <a:off x="7385050" y="6113780"/>
            <a:ext cx="3501390"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六、</a:t>
            </a:r>
            <a:r>
              <a:rPr lang="zh-CN" sz="2600" b="1" dirty="0">
                <a:solidFill>
                  <a:schemeClr val="tx1">
                    <a:lumMod val="65000"/>
                    <a:lumOff val="35000"/>
                  </a:schemeClr>
                </a:solidFill>
                <a:latin typeface="微软雅黑" panose="020B0503020204020204" pitchFamily="34" charset="-122"/>
                <a:ea typeface="微软雅黑" panose="020B0503020204020204" pitchFamily="34" charset="-122"/>
              </a:rPr>
              <a:t>练习</a:t>
            </a:r>
            <a:endParaRPr lang="zh-CN"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565785" y="916940"/>
            <a:ext cx="9794240" cy="394970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625475" y="4931410"/>
            <a:ext cx="9201150" cy="1095375"/>
          </a:xfrm>
          <a:prstGeom prst="rect">
            <a:avLst/>
          </a:prstGeom>
        </p:spPr>
      </p:pic>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stretch>
            <a:fillRect/>
          </a:stretch>
        </p:blipFill>
        <p:spPr>
          <a:xfrm>
            <a:off x="557530" y="1129030"/>
            <a:ext cx="9904095" cy="4380230"/>
          </a:xfrm>
          <a:prstGeom prst="rect">
            <a:avLst/>
          </a:prstGeom>
        </p:spPr>
      </p:pic>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5</a:t>
            </a:r>
            <a:endParaRPr lang="en-US" altLang="zh-CN"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732405" y="4084955"/>
            <a:ext cx="6760210" cy="98869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cs typeface="Times New Roman" panose="02020603050405020304" pitchFamily="18" charset="0"/>
              </a:rPr>
              <a:t>实践</a:t>
            </a:r>
            <a:endParaRPr lang="zh-CN" altLang="en-US" sz="8000" b="1" dirty="0">
              <a:solidFill>
                <a:schemeClr val="accent3"/>
              </a:solidFill>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294967295"/>
          </p:nvPr>
        </p:nvSpPr>
        <p:spPr>
          <a:xfrm>
            <a:off x="9448800" y="6356350"/>
            <a:ext cx="2743200" cy="365125"/>
          </a:xfrm>
        </p:spPr>
        <p:txBody>
          <a:bodyPr/>
          <a:p>
            <a:pPr>
              <a:defRPr/>
            </a:pPr>
            <a:fld id="{2CCF5A7F-EC20-4BA8-A62C-D8F3AF147111}" type="slidenum">
              <a:rPr lang="zh-CN" altLang="en-US"/>
            </a:fld>
            <a:endParaRPr lang="zh-CN" altLang="en-US"/>
          </a:p>
        </p:txBody>
      </p:sp>
      <p:sp>
        <p:nvSpPr>
          <p:cNvPr id="3" name="文本框 2"/>
          <p:cNvSpPr txBox="1"/>
          <p:nvPr/>
        </p:nvSpPr>
        <p:spPr>
          <a:xfrm>
            <a:off x="3820795" y="725170"/>
            <a:ext cx="2926715" cy="460375"/>
          </a:xfrm>
          <a:prstGeom prst="rect">
            <a:avLst/>
          </a:prstGeom>
          <a:noFill/>
        </p:spPr>
        <p:txBody>
          <a:bodyPr wrap="square" rtlCol="0">
            <a:spAutoFit/>
          </a:bodyPr>
          <a:p>
            <a:pPr algn="ctr"/>
            <a:r>
              <a:rPr lang="en-US" altLang="zh-CN" sz="2400">
                <a:solidFill>
                  <a:schemeClr val="accent3"/>
                </a:solidFill>
                <a:latin typeface="楷体" panose="02010609060101010101" pitchFamily="49" charset="-122"/>
                <a:ea typeface="楷体" panose="02010609060101010101" pitchFamily="49" charset="-122"/>
                <a:cs typeface="楷体" panose="02010609060101010101" pitchFamily="49" charset="-122"/>
              </a:rPr>
              <a:t>R</a:t>
            </a:r>
            <a:r>
              <a:rPr lang="zh-CN" altLang="en-US" sz="2400">
                <a:solidFill>
                  <a:schemeClr val="accent3"/>
                </a:solidFill>
                <a:latin typeface="楷体" panose="02010609060101010101" pitchFamily="49" charset="-122"/>
                <a:ea typeface="楷体" panose="02010609060101010101" pitchFamily="49" charset="-122"/>
                <a:cs typeface="楷体" panose="02010609060101010101" pitchFamily="49" charset="-122"/>
              </a:rPr>
              <a:t>语言实践</a:t>
            </a:r>
            <a:endParaRPr lang="zh-CN" altLang="en-US" sz="2400">
              <a:solidFill>
                <a:schemeClr val="accent3"/>
              </a:solidFill>
              <a:latin typeface="楷体" panose="02010609060101010101" pitchFamily="49" charset="-122"/>
              <a:ea typeface="楷体" panose="02010609060101010101" pitchFamily="49" charset="-122"/>
              <a:cs typeface="楷体" panose="02010609060101010101" pitchFamily="49" charset="-122"/>
            </a:endParaRPr>
          </a:p>
        </p:txBody>
      </p:sp>
      <p:pic>
        <p:nvPicPr>
          <p:cNvPr id="4" name="图片 3"/>
          <p:cNvPicPr>
            <a:picLocks noChangeAspect="1"/>
          </p:cNvPicPr>
          <p:nvPr>
            <p:custDataLst>
              <p:tags r:id="rId1"/>
            </p:custDataLst>
          </p:nvPr>
        </p:nvPicPr>
        <p:blipFill>
          <a:blip r:embed="rId2"/>
          <a:srcRect r="49390"/>
          <a:stretch>
            <a:fillRect/>
          </a:stretch>
        </p:blipFill>
        <p:spPr>
          <a:xfrm>
            <a:off x="292735" y="1448435"/>
            <a:ext cx="3213735" cy="1644650"/>
          </a:xfrm>
          <a:prstGeom prst="rect">
            <a:avLst/>
          </a:prstGeom>
        </p:spPr>
      </p:pic>
      <p:sp>
        <p:nvSpPr>
          <p:cNvPr id="5" name="文本框 4"/>
          <p:cNvSpPr txBox="1"/>
          <p:nvPr/>
        </p:nvSpPr>
        <p:spPr>
          <a:xfrm>
            <a:off x="382905" y="1132205"/>
            <a:ext cx="6096000" cy="368300"/>
          </a:xfrm>
          <a:prstGeom prst="rect">
            <a:avLst/>
          </a:prstGeom>
          <a:noFill/>
        </p:spPr>
        <p:txBody>
          <a:bodyPr wrap="square" rtlCol="0" anchor="t">
            <a:spAutoFit/>
          </a:bodyPr>
          <a:p>
            <a:r>
              <a:rPr lang="zh-CN" altLang="en-US">
                <a:latin typeface="楷体" panose="02010609060101010101" pitchFamily="49" charset="-122"/>
                <a:ea typeface="楷体" panose="02010609060101010101" pitchFamily="49" charset="-122"/>
                <a:cs typeface="楷体" panose="02010609060101010101" pitchFamily="49" charset="-122"/>
              </a:rPr>
              <a:t>贝叶斯模型平均-线性模型</a:t>
            </a:r>
            <a:endParaRPr lang="zh-CN" altLang="en-US">
              <a:latin typeface="楷体" panose="02010609060101010101" pitchFamily="49" charset="-122"/>
              <a:ea typeface="楷体" panose="02010609060101010101" pitchFamily="49" charset="-122"/>
              <a:cs typeface="楷体" panose="02010609060101010101" pitchFamily="49" charset="-122"/>
            </a:endParaRPr>
          </a:p>
        </p:txBody>
      </p:sp>
      <p:pic>
        <p:nvPicPr>
          <p:cNvPr id="6" name="图片 5"/>
          <p:cNvPicPr>
            <a:picLocks noChangeAspect="1"/>
          </p:cNvPicPr>
          <p:nvPr>
            <p:custDataLst>
              <p:tags r:id="rId3"/>
            </p:custDataLst>
          </p:nvPr>
        </p:nvPicPr>
        <p:blipFill>
          <a:blip r:embed="rId4"/>
          <a:stretch>
            <a:fillRect/>
          </a:stretch>
        </p:blipFill>
        <p:spPr>
          <a:xfrm>
            <a:off x="4609465" y="1346835"/>
            <a:ext cx="6852285" cy="5283200"/>
          </a:xfrm>
          <a:prstGeom prst="rect">
            <a:avLst/>
          </a:prstGeom>
        </p:spPr>
      </p:pic>
      <p:sp>
        <p:nvSpPr>
          <p:cNvPr id="7" name="文本框 6"/>
          <p:cNvSpPr txBox="1"/>
          <p:nvPr/>
        </p:nvSpPr>
        <p:spPr>
          <a:xfrm>
            <a:off x="4714240" y="1087755"/>
            <a:ext cx="2219325" cy="337185"/>
          </a:xfrm>
          <a:prstGeom prst="rect">
            <a:avLst/>
          </a:prstGeom>
          <a:noFill/>
        </p:spPr>
        <p:txBody>
          <a:bodyPr wrap="square" rtlCol="0">
            <a:spAutoFit/>
          </a:bodyPr>
          <a:p>
            <a:r>
              <a:rPr lang="zh-CN" altLang="en-US" sz="1600">
                <a:latin typeface="楷体" panose="02010609060101010101" pitchFamily="49" charset="-122"/>
                <a:ea typeface="楷体" panose="02010609060101010101" pitchFamily="49" charset="-122"/>
              </a:rPr>
              <a:t>输出结果</a:t>
            </a:r>
            <a:endParaRPr lang="zh-CN" altLang="en-US" sz="1600">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8" name="文本框 7"/>
              <p:cNvSpPr txBox="1"/>
              <p:nvPr/>
            </p:nvSpPr>
            <p:spPr>
              <a:xfrm>
                <a:off x="382905" y="3251200"/>
                <a:ext cx="3885565" cy="2820670"/>
              </a:xfrm>
              <a:prstGeom prst="rect">
                <a:avLst/>
              </a:prstGeom>
              <a:noFill/>
            </p:spPr>
            <p:txBody>
              <a:bodyPr wrap="square" rtlCol="0" anchor="t">
                <a:noAutofit/>
              </a:bodyPr>
              <a:p>
                <a:r>
                  <a:rPr lang="zh-CN" altLang="en-US">
                    <a:latin typeface="楷体" panose="02010609060101010101" pitchFamily="49" charset="-122"/>
                    <a:ea typeface="楷体" panose="02010609060101010101" pitchFamily="49" charset="-122"/>
                    <a:cs typeface="楷体" panose="02010609060101010101" pitchFamily="49" charset="-122"/>
                  </a:rPr>
                  <a:t>输出结果中标题为 “p!=0” 的列显示了变量在模型中的后验概率。标题为 “EV”的列表示 BMA 后验估计的平均值，标题为 “SD” 的列表示每个变量的 BMA 后验估计的标准差。后面五列显示了找到的五个最佳模型的参数估计，以及它们包含的变量数量。还有</a:t>
                </a:r>
                <a14:m>
                  <m:oMath xmlns:m="http://schemas.openxmlformats.org/officeDocument/2006/math">
                    <m:sSup>
                      <m:sSupPr>
                        <m:ctrlPr>
                          <a:rPr lang="zh-CN" altLang="en-US" i="1">
                            <a:latin typeface="Cambria Math" panose="02040503050406030204" pitchFamily="18" charset="0"/>
                            <a:ea typeface="楷体" panose="02010609060101010101" pitchFamily="49" charset="-122"/>
                            <a:cs typeface="Cambria Math" panose="02040503050406030204" pitchFamily="18" charset="0"/>
                          </a:rPr>
                        </m:ctrlPr>
                      </m:sSupPr>
                      <m:e>
                        <m:r>
                          <a:rPr lang="en-US" altLang="zh-CN" i="1">
                            <a:latin typeface="Cambria Math" panose="02040503050406030204" pitchFamily="18" charset="0"/>
                            <a:ea typeface="楷体" panose="02010609060101010101" pitchFamily="49" charset="-122"/>
                            <a:cs typeface="Cambria Math" panose="02040503050406030204" pitchFamily="18" charset="0"/>
                          </a:rPr>
                          <m:t>𝑅</m:t>
                        </m:r>
                      </m:e>
                      <m:sup>
                        <m:r>
                          <a:rPr lang="en-US" altLang="zh-CN" i="1">
                            <a:latin typeface="Cambria Math" panose="02040503050406030204" pitchFamily="18" charset="0"/>
                            <a:ea typeface="楷体" panose="02010609060101010101" pitchFamily="49" charset="-122"/>
                            <a:cs typeface="Cambria Math" panose="02040503050406030204" pitchFamily="18" charset="0"/>
                          </a:rPr>
                          <m:t>2</m:t>
                        </m:r>
                      </m:sup>
                    </m:sSup>
                  </m:oMath>
                </a14:m>
                <a:r>
                  <a:rPr lang="zh-CN" altLang="en-US">
                    <a:latin typeface="楷体" panose="02010609060101010101" pitchFamily="49" charset="-122"/>
                    <a:ea typeface="楷体" panose="02010609060101010101" pitchFamily="49" charset="-122"/>
                    <a:cs typeface="楷体" panose="02010609060101010101" pitchFamily="49" charset="-122"/>
                  </a:rPr>
                  <a:t>值、BIC 值和后验模型概率。</a:t>
                </a:r>
                <a:endParaRPr lang="zh-CN" altLang="en-US">
                  <a:latin typeface="楷体" panose="02010609060101010101" pitchFamily="49" charset="-122"/>
                  <a:ea typeface="楷体" panose="02010609060101010101" pitchFamily="49" charset="-122"/>
                  <a:cs typeface="楷体" panose="02010609060101010101" pitchFamily="49" charset="-122"/>
                </a:endParaRPr>
              </a:p>
            </p:txBody>
          </p:sp>
        </mc:Choice>
        <mc:Fallback>
          <p:sp>
            <p:nvSpPr>
              <p:cNvPr id="8" name="文本框 7"/>
              <p:cNvSpPr txBox="1">
                <a:spLocks noRot="1" noChangeAspect="1" noMove="1" noResize="1" noEditPoints="1" noAdjustHandles="1" noChangeArrowheads="1" noChangeShapeType="1" noTextEdit="1"/>
              </p:cNvSpPr>
              <p:nvPr/>
            </p:nvSpPr>
            <p:spPr>
              <a:xfrm>
                <a:off x="382905" y="3251200"/>
                <a:ext cx="3885565" cy="2820670"/>
              </a:xfrm>
              <a:prstGeom prst="rect">
                <a:avLst/>
              </a:prstGeom>
              <a:blipFill rotWithShape="1">
                <a:blip r:embed="rId5"/>
                <a:stretch>
                  <a:fillRect/>
                </a:stretch>
              </a:blipFill>
            </p:spPr>
            <p:txBody>
              <a:bodyPr/>
              <a:lstStyle/>
              <a:p>
                <a:r>
                  <a:rPr lang="zh-CN" altLang="en-US">
                    <a:noFill/>
                  </a:rPr>
                  <a:t> </a:t>
                </a:r>
              </a:p>
            </p:txBody>
          </p:sp>
        </mc:Fallback>
      </mc:AlternateContent>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1577340" y="1353820"/>
            <a:ext cx="7467600" cy="971550"/>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1453515" y="2257425"/>
            <a:ext cx="7715250" cy="857250"/>
          </a:xfrm>
          <a:prstGeom prst="rect">
            <a:avLst/>
          </a:prstGeom>
        </p:spPr>
      </p:pic>
      <p:sp>
        <p:nvSpPr>
          <p:cNvPr id="4" name="文本框 3"/>
          <p:cNvSpPr txBox="1"/>
          <p:nvPr/>
        </p:nvSpPr>
        <p:spPr>
          <a:xfrm>
            <a:off x="1982470" y="3429000"/>
            <a:ext cx="6096000" cy="368300"/>
          </a:xfrm>
          <a:prstGeom prst="rect">
            <a:avLst/>
          </a:prstGeom>
          <a:noFill/>
        </p:spPr>
        <p:txBody>
          <a:bodyPr wrap="square" rtlCol="0" anchor="t">
            <a:spAutoFit/>
          </a:bodyPr>
          <a:p>
            <a:r>
              <a:rPr lang="zh-CN" altLang="en-US">
                <a:latin typeface="楷体" panose="02010609060101010101" pitchFamily="49" charset="-122"/>
                <a:ea typeface="楷体" panose="02010609060101010101" pitchFamily="49" charset="-122"/>
              </a:rPr>
              <a:t>输出结果与线性模型输出结果一样，故在此省略。</a:t>
            </a:r>
            <a:endParaRPr lang="zh-CN" altLang="en-US">
              <a:latin typeface="楷体" panose="02010609060101010101" pitchFamily="49" charset="-122"/>
              <a:ea typeface="楷体" panose="02010609060101010101" pitchFamily="49" charset="-122"/>
            </a:endParaRPr>
          </a:p>
        </p:txBody>
      </p:sp>
      <p:sp>
        <p:nvSpPr>
          <p:cNvPr id="5" name="文本框 4"/>
          <p:cNvSpPr txBox="1"/>
          <p:nvPr/>
        </p:nvSpPr>
        <p:spPr>
          <a:xfrm>
            <a:off x="266700" y="793115"/>
            <a:ext cx="6096000" cy="460375"/>
          </a:xfrm>
          <a:prstGeom prst="rect">
            <a:avLst/>
          </a:prstGeom>
          <a:noFill/>
        </p:spPr>
        <p:txBody>
          <a:bodyPr wrap="square" rtlCol="0" anchor="t">
            <a:spAutoFit/>
          </a:bodyPr>
          <a:p>
            <a:r>
              <a:rPr lang="zh-CN" altLang="en-US" sz="2400">
                <a:latin typeface="楷体" panose="02010609060101010101" pitchFamily="49" charset="-122"/>
                <a:ea typeface="楷体" panose="02010609060101010101" pitchFamily="49" charset="-122"/>
                <a:cs typeface="楷体" panose="02010609060101010101" pitchFamily="49" charset="-122"/>
              </a:rPr>
              <a:t>贝叶斯模型平均-logistic 模型</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rcRect l="3445" t="7490" r="2734" b="2647"/>
          <a:stretch>
            <a:fillRect/>
          </a:stretch>
        </p:blipFill>
        <p:spPr>
          <a:xfrm>
            <a:off x="4113530" y="720090"/>
            <a:ext cx="7096760" cy="6137910"/>
          </a:xfrm>
          <a:prstGeom prst="rect">
            <a:avLst/>
          </a:prstGeom>
        </p:spPr>
      </p:pic>
      <p:sp>
        <p:nvSpPr>
          <p:cNvPr id="3" name="文本框 2"/>
          <p:cNvSpPr txBox="1"/>
          <p:nvPr/>
        </p:nvSpPr>
        <p:spPr>
          <a:xfrm>
            <a:off x="198755" y="821690"/>
            <a:ext cx="6096000" cy="368300"/>
          </a:xfrm>
          <a:prstGeom prst="rect">
            <a:avLst/>
          </a:prstGeom>
          <a:noFill/>
        </p:spPr>
        <p:txBody>
          <a:bodyPr wrap="square" rtlCol="0" anchor="t">
            <a:spAutoFit/>
          </a:bodyPr>
          <a:p>
            <a:r>
              <a:rPr lang="zh-CN" altLang="en-US">
                <a:latin typeface="楷体" panose="02010609060101010101" pitchFamily="49" charset="-122"/>
                <a:ea typeface="楷体" panose="02010609060101010101" pitchFamily="49" charset="-122"/>
                <a:cs typeface="楷体" panose="02010609060101010101" pitchFamily="49" charset="-122"/>
              </a:rPr>
              <a:t>基于 AIC 与 BIC 信息准则</a:t>
            </a:r>
            <a:endParaRPr lang="zh-CN" altLang="en-US">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1844040" y="710565"/>
            <a:ext cx="7019925" cy="2394585"/>
          </a:xfrm>
          <a:prstGeom prst="rect">
            <a:avLst/>
          </a:prstGeom>
        </p:spPr>
      </p:pic>
      <p:pic>
        <p:nvPicPr>
          <p:cNvPr id="3" name="图片 2"/>
          <p:cNvPicPr>
            <a:picLocks noChangeAspect="1"/>
          </p:cNvPicPr>
          <p:nvPr>
            <p:custDataLst>
              <p:tags r:id="rId3"/>
            </p:custDataLst>
          </p:nvPr>
        </p:nvPicPr>
        <p:blipFill>
          <a:blip r:embed="rId4"/>
          <a:srcRect r="4175"/>
          <a:stretch>
            <a:fillRect/>
          </a:stretch>
        </p:blipFill>
        <p:spPr>
          <a:xfrm>
            <a:off x="1752600" y="3091180"/>
            <a:ext cx="7110730" cy="3879215"/>
          </a:xfrm>
          <a:prstGeom prst="rect">
            <a:avLst/>
          </a:prstGeom>
        </p:spPr>
      </p:pic>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2219325" y="661670"/>
            <a:ext cx="7105650" cy="6093460"/>
          </a:xfrm>
          <a:prstGeom prst="rect">
            <a:avLst/>
          </a:prstGeom>
        </p:spPr>
      </p:pic>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66065" y="782955"/>
            <a:ext cx="6096000" cy="368300"/>
          </a:xfrm>
          <a:prstGeom prst="rect">
            <a:avLst/>
          </a:prstGeom>
          <a:noFill/>
        </p:spPr>
        <p:txBody>
          <a:bodyPr wrap="square" rtlCol="0" anchor="t">
            <a:spAutoFit/>
          </a:bodyPr>
          <a:p>
            <a:r>
              <a:rPr lang="zh-CN" altLang="en-US">
                <a:latin typeface="楷体" panose="02010609060101010101" pitchFamily="49" charset="-122"/>
                <a:ea typeface="楷体" panose="02010609060101010101" pitchFamily="49" charset="-122"/>
              </a:rPr>
              <a:t>接着上面的代码继续分析：</a:t>
            </a:r>
            <a:endParaRPr lang="zh-CN" altLang="en-US">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3149600" y="695960"/>
            <a:ext cx="7237095" cy="6161405"/>
          </a:xfrm>
          <a:prstGeom prst="rect">
            <a:avLst/>
          </a:prstGeom>
        </p:spPr>
      </p:pic>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2366645" y="673100"/>
            <a:ext cx="7486015" cy="5162550"/>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2366645" y="5786755"/>
            <a:ext cx="7515225" cy="304800"/>
          </a:xfrm>
          <a:prstGeom prst="rect">
            <a:avLst/>
          </a:prstGeom>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ea typeface="Roboto" pitchFamily="2" charset="0"/>
                <a:cs typeface="Times New Roman" panose="02020603050405020304" pitchFamily="18" charset="0"/>
              </a:rPr>
              <a:t>1</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251197" y="4010582"/>
            <a:ext cx="5689604" cy="98869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简介</a:t>
            </a:r>
            <a:r>
              <a:rPr lang="en-US" altLang="zh-CN" sz="3200" b="1" dirty="0">
                <a:solidFill>
                  <a:schemeClr val="bg2">
                    <a:lumMod val="50000"/>
                  </a:schemeClr>
                </a:solidFill>
                <a:latin typeface="+mn-lt"/>
                <a:cs typeface="Times New Roman" panose="02020603050405020304" pitchFamily="18" charset="0"/>
              </a:rPr>
              <a:t>  </a:t>
            </a:r>
            <a:endParaRPr lang="zh-CN" altLang="en-US" sz="4000" b="1" dirty="0">
              <a:solidFill>
                <a:schemeClr val="bg2">
                  <a:lumMod val="50000"/>
                </a:schemeClr>
              </a:solidFill>
              <a:latin typeface="+mn-lt"/>
              <a:cs typeface="Times New Roman" panose="02020603050405020304" pitchFamily="18" charset="0"/>
            </a:endParaRPr>
          </a:p>
        </p:txBody>
      </p:sp>
    </p:spTree>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294967295"/>
          </p:nvPr>
        </p:nvSpPr>
        <p:spPr>
          <a:xfrm>
            <a:off x="9448800" y="6356350"/>
            <a:ext cx="2743200" cy="365125"/>
          </a:xfrm>
        </p:spPr>
        <p:txBody>
          <a:bodyPr/>
          <a:p>
            <a:pPr>
              <a:defRPr/>
            </a:pPr>
            <a:fld id="{2CCF5A7F-EC20-4BA8-A62C-D8F3AF147111}" type="slidenum">
              <a:rPr lang="zh-CN" altLang="en-US"/>
            </a:fld>
            <a:endParaRPr lang="zh-CN" altLang="en-US"/>
          </a:p>
        </p:txBody>
      </p:sp>
      <p:sp>
        <p:nvSpPr>
          <p:cNvPr id="3" name="文本框 2"/>
          <p:cNvSpPr txBox="1"/>
          <p:nvPr/>
        </p:nvSpPr>
        <p:spPr>
          <a:xfrm>
            <a:off x="431165" y="836295"/>
            <a:ext cx="7134860" cy="398780"/>
          </a:xfrm>
          <a:prstGeom prst="rect">
            <a:avLst/>
          </a:prstGeom>
          <a:noFill/>
        </p:spPr>
        <p:txBody>
          <a:bodyPr wrap="square" rtlCol="0" anchor="t">
            <a:spAutoFit/>
          </a:bodyPr>
          <a:p>
            <a:r>
              <a:rPr lang="zh-CN" altLang="en-US" sz="2000">
                <a:latin typeface="楷体" panose="02010609060101010101" pitchFamily="49" charset="-122"/>
                <a:ea typeface="楷体" panose="02010609060101010101" pitchFamily="49" charset="-122"/>
                <a:cs typeface="楷体" panose="02010609060101010101" pitchFamily="49" charset="-122"/>
              </a:rPr>
              <a:t>下面介绍怎么用 Python 语言实现上面提到的模型平均方法：</a:t>
            </a:r>
            <a:endParaRPr lang="zh-CN" altLang="en-US" sz="2000">
              <a:latin typeface="楷体" panose="02010609060101010101" pitchFamily="49" charset="-122"/>
              <a:ea typeface="楷体" panose="02010609060101010101" pitchFamily="49" charset="-122"/>
              <a:cs typeface="楷体" panose="02010609060101010101" pitchFamily="49" charset="-122"/>
            </a:endParaRPr>
          </a:p>
        </p:txBody>
      </p:sp>
      <p:sp>
        <p:nvSpPr>
          <p:cNvPr id="4" name="文本框 3"/>
          <p:cNvSpPr txBox="1"/>
          <p:nvPr/>
        </p:nvSpPr>
        <p:spPr>
          <a:xfrm>
            <a:off x="431165" y="1235075"/>
            <a:ext cx="6096000" cy="460375"/>
          </a:xfrm>
          <a:prstGeom prst="rect">
            <a:avLst/>
          </a:prstGeom>
          <a:noFill/>
        </p:spPr>
        <p:txBody>
          <a:bodyPr wrap="square" rtlCol="0" anchor="t">
            <a:spAutoFit/>
          </a:bodyPr>
          <a:p>
            <a:r>
              <a:rPr lang="zh-CN" altLang="en-US" sz="2400" b="1">
                <a:latin typeface="楷体" panose="02010609060101010101" pitchFamily="49" charset="-122"/>
                <a:ea typeface="楷体" panose="02010609060101010101" pitchFamily="49" charset="-122"/>
                <a:cs typeface="楷体" panose="02010609060101010101" pitchFamily="49" charset="-122"/>
              </a:rPr>
              <a:t>贝叶斯模型平均-线性模型</a:t>
            </a:r>
            <a:endParaRPr lang="zh-CN" altLang="en-US" sz="2400" b="1">
              <a:latin typeface="楷体" panose="02010609060101010101" pitchFamily="49" charset="-122"/>
              <a:ea typeface="楷体" panose="02010609060101010101" pitchFamily="49" charset="-122"/>
              <a:cs typeface="楷体" panose="02010609060101010101" pitchFamily="49" charset="-122"/>
            </a:endParaRPr>
          </a:p>
        </p:txBody>
      </p:sp>
      <p:pic>
        <p:nvPicPr>
          <p:cNvPr id="5" name="图片 4"/>
          <p:cNvPicPr>
            <a:picLocks noChangeAspect="1"/>
          </p:cNvPicPr>
          <p:nvPr>
            <p:custDataLst>
              <p:tags r:id="rId1"/>
            </p:custDataLst>
          </p:nvPr>
        </p:nvPicPr>
        <p:blipFill>
          <a:blip r:embed="rId2"/>
          <a:stretch>
            <a:fillRect/>
          </a:stretch>
        </p:blipFill>
        <p:spPr>
          <a:xfrm>
            <a:off x="431165" y="1602105"/>
            <a:ext cx="8147685" cy="4886960"/>
          </a:xfrm>
          <a:prstGeom prst="rect">
            <a:avLst/>
          </a:prstGeom>
        </p:spPr>
      </p:pic>
    </p:spTree>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247650" y="685165"/>
            <a:ext cx="6752590" cy="429895"/>
          </a:xfrm>
          <a:prstGeom prst="rect">
            <a:avLst/>
          </a:prstGeom>
        </p:spPr>
      </p:pic>
      <p:pic>
        <p:nvPicPr>
          <p:cNvPr id="3" name="图片 2"/>
          <p:cNvPicPr>
            <a:picLocks noChangeAspect="1"/>
          </p:cNvPicPr>
          <p:nvPr>
            <p:custDataLst>
              <p:tags r:id="rId3"/>
            </p:custDataLst>
          </p:nvPr>
        </p:nvPicPr>
        <p:blipFill>
          <a:blip r:embed="rId4"/>
          <a:srcRect l="1798" t="2532" r="1798"/>
          <a:stretch>
            <a:fillRect/>
          </a:stretch>
        </p:blipFill>
        <p:spPr>
          <a:xfrm>
            <a:off x="290830" y="1115060"/>
            <a:ext cx="6061075" cy="5181600"/>
          </a:xfrm>
          <a:prstGeom prst="rect">
            <a:avLst/>
          </a:prstGeom>
        </p:spPr>
      </p:pic>
    </p:spTree>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370840" y="1075690"/>
            <a:ext cx="7338060" cy="5201920"/>
          </a:xfrm>
          <a:prstGeom prst="rect">
            <a:avLst/>
          </a:prstGeom>
        </p:spPr>
      </p:pic>
    </p:spTree>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custDataLst>
              <p:tags r:id="rId1"/>
            </p:custDataLst>
          </p:nvPr>
        </p:nvPicPr>
        <p:blipFill>
          <a:blip r:embed="rId2"/>
          <a:stretch>
            <a:fillRect/>
          </a:stretch>
        </p:blipFill>
        <p:spPr>
          <a:xfrm>
            <a:off x="176530" y="973455"/>
            <a:ext cx="11165205" cy="4790440"/>
          </a:xfrm>
          <a:prstGeom prst="rect">
            <a:avLst/>
          </a:prstGeom>
        </p:spPr>
      </p:pic>
    </p:spTree>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546735" y="706755"/>
            <a:ext cx="7538720" cy="5742940"/>
          </a:xfrm>
          <a:prstGeom prst="rect">
            <a:avLst/>
          </a:prstGeom>
        </p:spPr>
      </p:pic>
    </p:spTree>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294967295"/>
          </p:nvPr>
        </p:nvSpPr>
        <p:spPr>
          <a:xfrm>
            <a:off x="9448800" y="6356350"/>
            <a:ext cx="2743200" cy="365125"/>
          </a:xfrm>
        </p:spPr>
        <p:txBody>
          <a:bodyPr/>
          <a:p>
            <a:pPr>
              <a:defRPr/>
            </a:pPr>
            <a:fld id="{2CCF5A7F-EC20-4BA8-A62C-D8F3AF147111}" type="slidenum">
              <a:rPr lang="zh-CN" altLang="en-US"/>
            </a:fld>
            <a:endParaRPr lang="zh-CN" altLang="en-US"/>
          </a:p>
        </p:txBody>
      </p:sp>
      <p:sp>
        <p:nvSpPr>
          <p:cNvPr id="4" name="文本框 3"/>
          <p:cNvSpPr txBox="1"/>
          <p:nvPr/>
        </p:nvSpPr>
        <p:spPr>
          <a:xfrm>
            <a:off x="431165" y="774700"/>
            <a:ext cx="6096000" cy="460375"/>
          </a:xfrm>
          <a:prstGeom prst="rect">
            <a:avLst/>
          </a:prstGeom>
          <a:noFill/>
        </p:spPr>
        <p:txBody>
          <a:bodyPr wrap="square" rtlCol="0" anchor="t">
            <a:spAutoFit/>
          </a:bodyPr>
          <a:p>
            <a:r>
              <a:rPr lang="zh-CN" altLang="en-US" sz="2400" b="1">
                <a:latin typeface="楷体" panose="02010609060101010101" pitchFamily="49" charset="-122"/>
                <a:ea typeface="楷体" panose="02010609060101010101" pitchFamily="49" charset="-122"/>
                <a:cs typeface="楷体" panose="02010609060101010101" pitchFamily="49" charset="-122"/>
              </a:rPr>
              <a:t>贝叶斯模型平均-logistic 模型</a:t>
            </a:r>
            <a:endParaRPr lang="zh-CN" altLang="en-US" sz="2400" b="1">
              <a:latin typeface="楷体" panose="02010609060101010101" pitchFamily="49" charset="-122"/>
              <a:ea typeface="楷体" panose="02010609060101010101" pitchFamily="49" charset="-122"/>
              <a:cs typeface="楷体" panose="02010609060101010101" pitchFamily="49" charset="-122"/>
            </a:endParaRPr>
          </a:p>
        </p:txBody>
      </p:sp>
      <p:pic>
        <p:nvPicPr>
          <p:cNvPr id="3" name="图片 2"/>
          <p:cNvPicPr>
            <a:picLocks noChangeAspect="1"/>
          </p:cNvPicPr>
          <p:nvPr>
            <p:custDataLst>
              <p:tags r:id="rId1"/>
            </p:custDataLst>
          </p:nvPr>
        </p:nvPicPr>
        <p:blipFill>
          <a:blip r:embed="rId2"/>
          <a:srcRect t="4311" r="619"/>
          <a:stretch>
            <a:fillRect/>
          </a:stretch>
        </p:blipFill>
        <p:spPr>
          <a:xfrm>
            <a:off x="834390" y="1127125"/>
            <a:ext cx="9189720" cy="5594985"/>
          </a:xfrm>
          <a:prstGeom prst="rect">
            <a:avLst/>
          </a:prstGeom>
        </p:spPr>
      </p:pic>
    </p:spTree>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77165" y="854075"/>
            <a:ext cx="6096000" cy="460375"/>
          </a:xfrm>
          <a:prstGeom prst="rect">
            <a:avLst/>
          </a:prstGeom>
          <a:noFill/>
        </p:spPr>
        <p:txBody>
          <a:bodyPr wrap="square" rtlCol="0" anchor="t">
            <a:spAutoFit/>
          </a:bodyPr>
          <a:p>
            <a:r>
              <a:rPr lang="zh-CN" altLang="en-US" sz="2400" b="1">
                <a:latin typeface="楷体" panose="02010609060101010101" pitchFamily="49" charset="-122"/>
                <a:ea typeface="楷体" panose="02010609060101010101" pitchFamily="49" charset="-122"/>
                <a:cs typeface="楷体" panose="02010609060101010101" pitchFamily="49" charset="-122"/>
              </a:rPr>
              <a:t>基于 AIC 与 BIC 信息准则</a:t>
            </a:r>
            <a:endParaRPr lang="zh-CN" altLang="en-US" sz="2400" b="1">
              <a:latin typeface="楷体" panose="02010609060101010101" pitchFamily="49" charset="-122"/>
              <a:ea typeface="楷体" panose="02010609060101010101" pitchFamily="49" charset="-122"/>
              <a:cs typeface="楷体" panose="02010609060101010101" pitchFamily="49" charset="-122"/>
            </a:endParaRPr>
          </a:p>
        </p:txBody>
      </p:sp>
      <p:pic>
        <p:nvPicPr>
          <p:cNvPr id="4" name="图片 3"/>
          <p:cNvPicPr>
            <a:picLocks noChangeAspect="1"/>
          </p:cNvPicPr>
          <p:nvPr>
            <p:custDataLst>
              <p:tags r:id="rId1"/>
            </p:custDataLst>
          </p:nvPr>
        </p:nvPicPr>
        <p:blipFill>
          <a:blip r:embed="rId2"/>
          <a:srcRect t="13748" r="294"/>
          <a:stretch>
            <a:fillRect/>
          </a:stretch>
        </p:blipFill>
        <p:spPr>
          <a:xfrm>
            <a:off x="356870" y="1314450"/>
            <a:ext cx="7540625" cy="317119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220345" y="4448175"/>
            <a:ext cx="7677150" cy="2038350"/>
          </a:xfrm>
          <a:prstGeom prst="rect">
            <a:avLst/>
          </a:prstGeom>
        </p:spPr>
      </p:pic>
    </p:spTree>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stretch>
            <a:fillRect/>
          </a:stretch>
        </p:blipFill>
        <p:spPr>
          <a:xfrm>
            <a:off x="530860" y="1494155"/>
            <a:ext cx="10808335" cy="3296285"/>
          </a:xfrm>
          <a:prstGeom prst="rect">
            <a:avLst/>
          </a:prstGeom>
        </p:spPr>
      </p:pic>
    </p:spTree>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rcRect l="680" r="1898"/>
          <a:stretch>
            <a:fillRect/>
          </a:stretch>
        </p:blipFill>
        <p:spPr>
          <a:xfrm>
            <a:off x="544830" y="979805"/>
            <a:ext cx="8980805" cy="1307465"/>
          </a:xfrm>
          <a:prstGeom prst="rect">
            <a:avLst/>
          </a:prstGeom>
        </p:spPr>
      </p:pic>
      <p:pic>
        <p:nvPicPr>
          <p:cNvPr id="3" name="图片 2"/>
          <p:cNvPicPr>
            <a:picLocks noChangeAspect="1"/>
          </p:cNvPicPr>
          <p:nvPr>
            <p:custDataLst>
              <p:tags r:id="rId3"/>
            </p:custDataLst>
          </p:nvPr>
        </p:nvPicPr>
        <p:blipFill>
          <a:blip r:embed="rId4"/>
          <a:srcRect l="1582" t="4404" r="3090"/>
          <a:stretch>
            <a:fillRect/>
          </a:stretch>
        </p:blipFill>
        <p:spPr>
          <a:xfrm>
            <a:off x="572770" y="2358390"/>
            <a:ext cx="8952865" cy="3542030"/>
          </a:xfrm>
          <a:prstGeom prst="rect">
            <a:avLst/>
          </a:prstGeom>
        </p:spPr>
      </p:pic>
    </p:spTree>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363855" y="1046480"/>
            <a:ext cx="11187430" cy="3950970"/>
          </a:xfrm>
          <a:prstGeom prst="rect">
            <a:avLst/>
          </a:prstGeom>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66554" y="908353"/>
            <a:ext cx="2632710" cy="58356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模型不确定性</a:t>
            </a:r>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6" name="文本框 5"/>
          <p:cNvSpPr txBox="1"/>
          <p:nvPr/>
        </p:nvSpPr>
        <p:spPr>
          <a:xfrm>
            <a:off x="904240" y="1674495"/>
            <a:ext cx="10391140" cy="3784600"/>
          </a:xfrm>
          <a:prstGeom prst="rect">
            <a:avLst/>
          </a:prstGeom>
          <a:noFill/>
        </p:spPr>
        <p:txBody>
          <a:bodyPr wrap="square" rtlCol="0">
            <a:spAutoFit/>
          </a:bodyPr>
          <a:p>
            <a:r>
              <a:rPr lang="en-US" altLang="zh-CN" sz="2000">
                <a:latin typeface="楷体" panose="02010609060101010101" pitchFamily="49" charset="-122"/>
                <a:ea typeface="楷体" panose="02010609060101010101" pitchFamily="49" charset="-122"/>
              </a:rPr>
              <a:t>    </a:t>
            </a:r>
            <a:r>
              <a:rPr lang="zh-CN" altLang="en-US" sz="2400">
                <a:latin typeface="楷体" panose="02010609060101010101" pitchFamily="49" charset="-122"/>
                <a:ea typeface="楷体" panose="02010609060101010101" pitchFamily="49" charset="-122"/>
              </a:rPr>
              <a:t>在使用统计方法进行数据分析时，研究者通常根据分析的问题假定统计模型，并假定其为真实模型，即生成实际数据的模型。这种所谓的真实模型一般是根据研究者的经验或研究者使用数据里面的一些先验信息来建立的。但这种假设往往是不正确的，因为这个事先给定的模型只是真实模型的一个近似，并且有可能是错误的，并且在很多实际问题的数据分析研究中真实模型都是未知的，这就是模型不确定性带来的不良影响。从建模角度看，模型不确定性一方面体现在采用的模型形式不确定，例如函数形式、分布假定、模型结构或使用不同的预测变量等，另一方面是由于模型选择导致的不确定性，例如不同的模型选择方法对应不同的模型选择结果或同一模型选择方法的选择结果会不稳定。</a:t>
            </a:r>
            <a:endParaRPr lang="zh-CN" altLang="en-US" sz="2400">
              <a:latin typeface="楷体" panose="02010609060101010101" pitchFamily="49" charset="-122"/>
              <a:ea typeface="楷体" panose="02010609060101010101" pitchFamily="49" charset="-122"/>
            </a:endParaRPr>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363855" y="1016000"/>
            <a:ext cx="11245215" cy="5188585"/>
          </a:xfrm>
          <a:prstGeom prst="rect">
            <a:avLst/>
          </a:prstGeom>
        </p:spPr>
      </p:pic>
    </p:spTree>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80695" y="783590"/>
            <a:ext cx="6096000" cy="368300"/>
          </a:xfrm>
          <a:prstGeom prst="rect">
            <a:avLst/>
          </a:prstGeom>
          <a:noFill/>
        </p:spPr>
        <p:txBody>
          <a:bodyPr wrap="square" rtlCol="0" anchor="t">
            <a:spAutoFit/>
          </a:bodyPr>
          <a:p>
            <a:r>
              <a:rPr lang="zh-CN" altLang="en-US">
                <a:latin typeface="+mj-ea"/>
                <a:ea typeface="+mj-ea"/>
                <a:cs typeface="+mj-ea"/>
              </a:rPr>
              <a:t>再分别计算各模型的 RSS</a:t>
            </a:r>
            <a:endParaRPr lang="zh-CN" altLang="en-US">
              <a:latin typeface="+mj-ea"/>
              <a:ea typeface="+mj-ea"/>
              <a:cs typeface="+mj-ea"/>
            </a:endParaRPr>
          </a:p>
        </p:txBody>
      </p:sp>
      <p:pic>
        <p:nvPicPr>
          <p:cNvPr id="4" name="图片 3"/>
          <p:cNvPicPr>
            <a:picLocks noChangeAspect="1"/>
          </p:cNvPicPr>
          <p:nvPr>
            <p:custDataLst>
              <p:tags r:id="rId1"/>
            </p:custDataLst>
          </p:nvPr>
        </p:nvPicPr>
        <p:blipFill>
          <a:blip r:embed="rId2"/>
          <a:stretch>
            <a:fillRect/>
          </a:stretch>
        </p:blipFill>
        <p:spPr>
          <a:xfrm>
            <a:off x="480695" y="1073785"/>
            <a:ext cx="7534275" cy="5524500"/>
          </a:xfrm>
          <a:prstGeom prst="rect">
            <a:avLst/>
          </a:prstGeom>
        </p:spPr>
      </p:pic>
    </p:spTree>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284480" y="906780"/>
            <a:ext cx="9608820" cy="5387340"/>
          </a:xfrm>
          <a:prstGeom prst="rect">
            <a:avLst/>
          </a:prstGeom>
        </p:spPr>
      </p:pic>
    </p:spTree>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53695" y="1052195"/>
            <a:ext cx="6096000" cy="460375"/>
          </a:xfrm>
          <a:prstGeom prst="rect">
            <a:avLst/>
          </a:prstGeom>
          <a:noFill/>
        </p:spPr>
        <p:txBody>
          <a:bodyPr wrap="square" rtlCol="0" anchor="t">
            <a:spAutoFit/>
          </a:bodyPr>
          <a:p>
            <a:r>
              <a:rPr lang="zh-CN" altLang="en-US" sz="2400" b="1">
                <a:latin typeface="楷体" panose="02010609060101010101" pitchFamily="49" charset="-122"/>
                <a:ea typeface="楷体" panose="02010609060101010101" pitchFamily="49" charset="-122"/>
                <a:cs typeface="楷体" panose="02010609060101010101" pitchFamily="49" charset="-122"/>
              </a:rPr>
              <a:t>基于 Mallows 与 Jackknife 准则</a:t>
            </a:r>
            <a:endParaRPr lang="zh-CN" altLang="en-US" sz="2400" b="1">
              <a:latin typeface="楷体" panose="02010609060101010101" pitchFamily="49" charset="-122"/>
              <a:ea typeface="楷体" panose="02010609060101010101" pitchFamily="49" charset="-122"/>
              <a:cs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513080" y="1568450"/>
            <a:ext cx="6203315" cy="319405"/>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421640" y="2028825"/>
            <a:ext cx="7979410" cy="722630"/>
          </a:xfrm>
          <a:prstGeom prst="rect">
            <a:avLst/>
          </a:prstGeom>
        </p:spPr>
      </p:pic>
      <p:pic>
        <p:nvPicPr>
          <p:cNvPr id="5" name="图片 4"/>
          <p:cNvPicPr>
            <a:picLocks noChangeAspect="1"/>
          </p:cNvPicPr>
          <p:nvPr>
            <p:custDataLst>
              <p:tags r:id="rId5"/>
            </p:custDataLst>
          </p:nvPr>
        </p:nvPicPr>
        <p:blipFill>
          <a:blip r:embed="rId6"/>
          <a:stretch>
            <a:fillRect/>
          </a:stretch>
        </p:blipFill>
        <p:spPr>
          <a:xfrm>
            <a:off x="353695" y="2892425"/>
            <a:ext cx="7606665" cy="3220720"/>
          </a:xfrm>
          <a:prstGeom prst="rect">
            <a:avLst/>
          </a:prstGeom>
        </p:spPr>
      </p:pic>
    </p:spTree>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6</a:t>
            </a:r>
            <a:endParaRPr lang="en-US" altLang="zh-CN"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724716" y="3856861"/>
            <a:ext cx="4775193" cy="98869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练习</a:t>
            </a:r>
            <a:r>
              <a:rPr lang="en-US" altLang="zh-CN" sz="4000" b="1" dirty="0">
                <a:solidFill>
                  <a:schemeClr val="bg2">
                    <a:lumMod val="50000"/>
                  </a:schemeClr>
                </a:solidFill>
                <a:latin typeface="+mn-lt"/>
                <a:cs typeface="Times New Roman" panose="02020603050405020304" pitchFamily="18" charset="0"/>
              </a:rPr>
              <a:t>        </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294967295"/>
          </p:nvPr>
        </p:nvSpPr>
        <p:spPr>
          <a:xfrm>
            <a:off x="9448800" y="6356350"/>
            <a:ext cx="2743200" cy="365125"/>
          </a:xfrm>
        </p:spPr>
        <p:txBody>
          <a:bodyPr/>
          <a:p>
            <a:pPr>
              <a:defRPr/>
            </a:pPr>
            <a:fld id="{2CCF5A7F-EC20-4BA8-A62C-D8F3AF147111}" type="slidenum">
              <a:rPr lang="zh-CN" altLang="en-US"/>
            </a:fld>
            <a:endParaRPr lang="zh-CN" altLang="en-US"/>
          </a:p>
        </p:txBody>
      </p:sp>
      <p:pic>
        <p:nvPicPr>
          <p:cNvPr id="4" name="图片 3"/>
          <p:cNvPicPr>
            <a:picLocks noChangeAspect="1"/>
          </p:cNvPicPr>
          <p:nvPr>
            <p:custDataLst>
              <p:tags r:id="rId1"/>
            </p:custDataLst>
          </p:nvPr>
        </p:nvPicPr>
        <p:blipFill>
          <a:blip r:embed="rId2"/>
          <a:stretch>
            <a:fillRect/>
          </a:stretch>
        </p:blipFill>
        <p:spPr>
          <a:xfrm>
            <a:off x="532130" y="1264285"/>
            <a:ext cx="10307955" cy="4187190"/>
          </a:xfrm>
          <a:prstGeom prst="rect">
            <a:avLst/>
          </a:prstGeom>
        </p:spPr>
      </p:pic>
    </p:spTree>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737870" y="982345"/>
            <a:ext cx="9229725" cy="1695450"/>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794385" y="2966085"/>
            <a:ext cx="9286875" cy="1914525"/>
          </a:xfrm>
          <a:prstGeom prst="rect">
            <a:avLst/>
          </a:prstGeom>
        </p:spPr>
      </p:pic>
      <p:pic>
        <p:nvPicPr>
          <p:cNvPr id="4" name="图片 3"/>
          <p:cNvPicPr>
            <a:picLocks noChangeAspect="1"/>
          </p:cNvPicPr>
          <p:nvPr>
            <p:custDataLst>
              <p:tags r:id="rId5"/>
            </p:custDataLst>
          </p:nvPr>
        </p:nvPicPr>
        <p:blipFill>
          <a:blip r:embed="rId6"/>
          <a:stretch>
            <a:fillRect/>
          </a:stretch>
        </p:blipFill>
        <p:spPr>
          <a:xfrm>
            <a:off x="737870" y="4734560"/>
            <a:ext cx="9305925" cy="1562100"/>
          </a:xfrm>
          <a:prstGeom prst="rect">
            <a:avLst/>
          </a:prstGeom>
        </p:spPr>
      </p:pic>
    </p:spTree>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59395" name="组合 4"/>
          <p:cNvGrpSpPr/>
          <p:nvPr/>
        </p:nvGrpSpPr>
        <p:grpSpPr bwMode="auto">
          <a:xfrm>
            <a:off x="0" y="333375"/>
            <a:ext cx="1489075" cy="419100"/>
            <a:chOff x="0" y="0"/>
            <a:chExt cx="1489439" cy="419100"/>
          </a:xfrm>
        </p:grpSpPr>
        <p:sp>
          <p:nvSpPr>
            <p:cNvPr id="59408"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9"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10"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396" name="矩形 8"/>
          <p:cNvSpPr/>
          <p:nvPr/>
        </p:nvSpPr>
        <p:spPr bwMode="auto">
          <a:xfrm>
            <a:off x="4686300" y="2287588"/>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7" name="矩形 9"/>
          <p:cNvSpPr>
            <a:spLocks noChangeArrowheads="1"/>
          </p:cNvSpPr>
          <p:nvPr/>
        </p:nvSpPr>
        <p:spPr bwMode="auto">
          <a:xfrm>
            <a:off x="12020550" y="2297113"/>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398" name="等腰三角形 11"/>
          <p:cNvSpPr/>
          <p:nvPr/>
        </p:nvSpPr>
        <p:spPr bwMode="auto">
          <a:xfrm>
            <a:off x="5895975" y="2297113"/>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9"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0"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1"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59402" name="组合 23"/>
          <p:cNvGrpSpPr/>
          <p:nvPr/>
        </p:nvGrpSpPr>
        <p:grpSpPr bwMode="auto">
          <a:xfrm>
            <a:off x="5705475" y="2776538"/>
            <a:ext cx="885825" cy="887412"/>
            <a:chOff x="0" y="0"/>
            <a:chExt cx="1236662" cy="1236662"/>
          </a:xfrm>
        </p:grpSpPr>
        <p:pic>
          <p:nvPicPr>
            <p:cNvPr id="59406"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7"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403" name="文本框 24"/>
          <p:cNvSpPr txBox="1">
            <a:spLocks noChangeArrowheads="1"/>
          </p:cNvSpPr>
          <p:nvPr/>
        </p:nvSpPr>
        <p:spPr bwMode="auto">
          <a:xfrm>
            <a:off x="7389345" y="2607581"/>
            <a:ext cx="30443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800" b="1" dirty="0">
                <a:solidFill>
                  <a:schemeClr val="bg1"/>
                </a:solidFill>
                <a:latin typeface="微软雅黑" panose="020B0503020204020204" pitchFamily="34" charset="-122"/>
                <a:ea typeface="微软雅黑" panose="020B0503020204020204" pitchFamily="34" charset="-122"/>
              </a:rPr>
              <a:t>    谢    谢！</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59404" name="矩形 25"/>
          <p:cNvSpPr>
            <a:spLocks noChangeArrowheads="1"/>
          </p:cNvSpPr>
          <p:nvPr/>
        </p:nvSpPr>
        <p:spPr bwMode="auto">
          <a:xfrm>
            <a:off x="8402637" y="3527338"/>
            <a:ext cx="1844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en-US" altLang="zh-CN" sz="2000" b="1" dirty="0">
                <a:solidFill>
                  <a:schemeClr val="bg1"/>
                </a:solidFill>
                <a:latin typeface="Arial" panose="020B0604020202020204" pitchFamily="34" charset="0"/>
              </a:rPr>
              <a:t>Thank   You</a:t>
            </a:r>
            <a:endParaRPr lang="zh-CN" altLang="en-US" sz="2000" b="1" dirty="0">
              <a:solidFill>
                <a:schemeClr val="bg1"/>
              </a:solidFill>
            </a:endParaRPr>
          </a:p>
        </p:txBody>
      </p:sp>
      <p:pic>
        <p:nvPicPr>
          <p:cNvPr id="59405"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48724" y="738808"/>
            <a:ext cx="3857625" cy="58356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模型选择与模型平均</a:t>
            </a:r>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7" name="文本框 6"/>
          <p:cNvSpPr txBox="1"/>
          <p:nvPr/>
        </p:nvSpPr>
        <p:spPr>
          <a:xfrm>
            <a:off x="790575" y="1322070"/>
            <a:ext cx="10400030" cy="4719955"/>
          </a:xfrm>
          <a:prstGeom prst="rect">
            <a:avLst/>
          </a:prstGeom>
          <a:noFill/>
        </p:spPr>
        <p:txBody>
          <a:bodyPr wrap="square" rtlCol="0" anchor="t">
            <a:noAutofit/>
          </a:bodyPr>
          <a:p>
            <a:r>
              <a:rPr lang="en-US" altLang="zh-CN" sz="2000">
                <a:latin typeface="楷体" panose="02010609060101010101" pitchFamily="49" charset="-122"/>
                <a:ea typeface="楷体" panose="02010609060101010101" pitchFamily="49" charset="-122"/>
                <a:cs typeface="楷体" panose="02010609060101010101" pitchFamily="49" charset="-122"/>
              </a:rPr>
              <a:t>    </a:t>
            </a:r>
            <a:r>
              <a:rPr lang="zh-CN" altLang="en-US" sz="2000">
                <a:latin typeface="楷体" panose="02010609060101010101" pitchFamily="49" charset="-122"/>
                <a:ea typeface="楷体" panose="02010609060101010101" pitchFamily="49" charset="-122"/>
                <a:cs typeface="楷体" panose="02010609060101010101" pitchFamily="49" charset="-122"/>
              </a:rPr>
              <a:t>考虑到模型不确定性时，传统的一种做法是利用模型选择方法从众多的候选模型中选出最优模型，并将其看作真实模型进行后续的统计推断。前面章节已经详细介绍了型选择，解决了过度复杂或简单的模型均可能使估计或者预测的方差偏大的问题。研究者们常采用的模型选择方法和准则包括逐步回归、AIC、BIC、Cp、交叉验证、Lasso 回归、SCAD 或 MCP 方法等，这些方法通过选择最优模型的过程看似在一定程度上解决了模型不确定性问题。但是模型选择方法导致了人们忽视模型选择过程所带来的不确定性，即模型选择本身就是不确定性的。</a:t>
            </a:r>
            <a:endParaRPr lang="zh-CN" altLang="en-US" sz="2000">
              <a:latin typeface="楷体" panose="02010609060101010101" pitchFamily="49" charset="-122"/>
              <a:ea typeface="楷体" panose="02010609060101010101" pitchFamily="49" charset="-122"/>
              <a:cs typeface="楷体" panose="02010609060101010101" pitchFamily="49" charset="-122"/>
            </a:endParaRPr>
          </a:p>
          <a:p>
            <a:endParaRPr lang="zh-CN" altLang="en-US" sz="2000">
              <a:latin typeface="楷体" panose="02010609060101010101" pitchFamily="49" charset="-122"/>
              <a:ea typeface="楷体" panose="02010609060101010101" pitchFamily="49" charset="-122"/>
              <a:cs typeface="楷体" panose="02010609060101010101" pitchFamily="49" charset="-122"/>
            </a:endParaRPr>
          </a:p>
          <a:p>
            <a:r>
              <a:rPr lang="en-US" altLang="zh-CN" sz="2000">
                <a:latin typeface="楷体" panose="02010609060101010101" pitchFamily="49" charset="-122"/>
                <a:ea typeface="楷体" panose="02010609060101010101" pitchFamily="49" charset="-122"/>
                <a:cs typeface="楷体" panose="02010609060101010101" pitchFamily="49" charset="-122"/>
              </a:rPr>
              <a:t>    </a:t>
            </a:r>
            <a:r>
              <a:rPr lang="zh-CN" altLang="en-US" sz="2000">
                <a:latin typeface="楷体" panose="02010609060101010101" pitchFamily="49" charset="-122"/>
                <a:ea typeface="楷体" panose="02010609060101010101" pitchFamily="49" charset="-122"/>
                <a:cs typeface="楷体" panose="02010609060101010101" pitchFamily="49" charset="-122"/>
              </a:rPr>
              <a:t>模型平均方法 (Model Averaging) 起源于 20 世纪 60 年代，早期最有影响的是Bates 教授和诺贝尔经济学奖获得者 Granger 所做的工作，他们通过组合两个无偏的预测来说明组合预测的优越性 [114]。他们把来自不同模型的估计或者预测通过一定的权重平均起来，有时也称为模型组合，一般包括组合估计和组合预测。模型平均方法没有追求最优模型，而以特定的权重对所有候补模型的统计结果进行平均，在避免了遗失有用信息的同时也充分考虑了模型不确定性，并且使得估计更加稳健。</a:t>
            </a:r>
            <a:endParaRPr lang="zh-CN" altLang="en-US" sz="20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7160" y="918845"/>
            <a:ext cx="11916410" cy="5631180"/>
          </a:xfrm>
          <a:prstGeom prst="rect">
            <a:avLst/>
          </a:prstGeom>
          <a:noFill/>
        </p:spPr>
        <p:txBody>
          <a:bodyPr wrap="square" rtlCol="0">
            <a:spAutoFit/>
          </a:bodyPr>
          <a:p>
            <a:r>
              <a:rPr lang="zh-CN" altLang="en-US" sz="2000" b="1">
                <a:latin typeface="楷体" panose="02010609060101010101" pitchFamily="49" charset="-122"/>
                <a:ea typeface="楷体" panose="02010609060101010101" pitchFamily="49" charset="-122"/>
                <a:cs typeface="楷体" panose="02010609060101010101" pitchFamily="49" charset="-122"/>
              </a:rPr>
              <a:t>因此，模型平均解决了模型选择带来的一系列问题：</a:t>
            </a:r>
            <a:endParaRPr lang="zh-CN" altLang="en-US" sz="2000" b="1">
              <a:latin typeface="楷体" panose="02010609060101010101" pitchFamily="49" charset="-122"/>
              <a:ea typeface="楷体" panose="02010609060101010101" pitchFamily="49" charset="-122"/>
              <a:cs typeface="楷体" panose="02010609060101010101" pitchFamily="49" charset="-122"/>
            </a:endParaRPr>
          </a:p>
          <a:p>
            <a:r>
              <a:rPr lang="zh-CN" altLang="en-US" sz="2000">
                <a:latin typeface="楷体" panose="02010609060101010101" pitchFamily="49" charset="-122"/>
                <a:ea typeface="楷体" panose="02010609060101010101" pitchFamily="49" charset="-122"/>
                <a:cs typeface="楷体" panose="02010609060101010101" pitchFamily="49" charset="-122"/>
              </a:rPr>
              <a:t>（1）模型平均使用连续的权重去组合来自不同模型的估计，在表示形式上，模型选择可以看作模型平均的特例，但它的权重只取 0 或者 1，因而模型平均估计一般更加稳健。</a:t>
            </a:r>
            <a:endParaRPr lang="zh-CN" altLang="en-US" sz="2000">
              <a:latin typeface="楷体" panose="02010609060101010101" pitchFamily="49" charset="-122"/>
              <a:ea typeface="楷体" panose="02010609060101010101" pitchFamily="49" charset="-122"/>
              <a:cs typeface="楷体" panose="02010609060101010101" pitchFamily="49" charset="-122"/>
            </a:endParaRPr>
          </a:p>
          <a:p>
            <a:r>
              <a:rPr lang="zh-CN" altLang="en-US" sz="2000">
                <a:latin typeface="楷体" panose="02010609060101010101" pitchFamily="49" charset="-122"/>
                <a:ea typeface="楷体" panose="02010609060101010101" pitchFamily="49" charset="-122"/>
                <a:cs typeface="楷体" panose="02010609060101010101" pitchFamily="49" charset="-122"/>
              </a:rPr>
              <a:t>（2）模型选择通过一系列的模型选择方法选出一个最优模型，这样就可能导致遗失其他模型的信息或者其他变量所特有的影响因素信息。但是，模型平均方法不会把某个选定的模型当作真实模型，因为模型平均不轻易地排除任何模型，给每一个模型赋予一个权重去充分利用每一个模型的信息，因而减少信息的遗失。</a:t>
            </a:r>
            <a:endParaRPr lang="zh-CN" altLang="en-US" sz="2000">
              <a:latin typeface="楷体" panose="02010609060101010101" pitchFamily="49" charset="-122"/>
              <a:ea typeface="楷体" panose="02010609060101010101" pitchFamily="49" charset="-122"/>
              <a:cs typeface="楷体" panose="02010609060101010101" pitchFamily="49" charset="-122"/>
            </a:endParaRPr>
          </a:p>
          <a:p>
            <a:r>
              <a:rPr lang="zh-CN" altLang="en-US" sz="2000">
                <a:latin typeface="楷体" panose="02010609060101010101" pitchFamily="49" charset="-122"/>
                <a:ea typeface="楷体" panose="02010609060101010101" pitchFamily="49" charset="-122"/>
                <a:cs typeface="楷体" panose="02010609060101010101" pitchFamily="49" charset="-122"/>
              </a:rPr>
              <a:t>（3）模型选择也会导致模型不确定性，因为可能选到一个与真实模型相差甚远的模型，统计推断就可能存在很高的风险。模型平均提供了一种保障机制，规避了这种风险，也可以说是避免了把鸡蛋放在同一个篮子里。总的来说，模型选择是统计推断的基础，模型选择旨在选定一个最优模型，基于该模型进行统计推断。但是，模型选择的不确定性会影响到统计推断，从而使得分析结果会出现问题。模型平均方法从估计和预测角度来看是模型选择的推广，相比传统的模型选择方法来确定唯一的最优模型，模型平均方法通过组合不同的模型进行估计和预测，解决模型选择带来的模型不确定性问题，常常能够减小估计风险，得到更加有效的结论。模型平均本质上是一类集成学习方法。所谓集成学习方法，就是使用多种学习器进行学习，并使用某种规则把各个学习结果进行集成汇总，从而获得比单个学习器更好的学习效果的一种机器学习方法，它可以用于分类问题集成、回归问题集成等。在模型平均的理论研究过程中，如何确定组合权重是最重要的问题。下面通过组合预测的角度，介绍模型平均的两类方法：贝叶斯模型平均（BMA：Bayesian ModelAveraging）和频率模型平均（FMA：Frequentist Model Averaging）。</a:t>
            </a:r>
            <a:endParaRPr lang="zh-CN" altLang="en-US" sz="20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2</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339340" y="4040505"/>
            <a:ext cx="7471410" cy="98869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贝叶斯模型平均 </a:t>
            </a:r>
            <a:r>
              <a:rPr lang="zh-CN" altLang="en-US" sz="2400" b="1" dirty="0">
                <a:solidFill>
                  <a:schemeClr val="accent3"/>
                </a:solidFill>
                <a:latin typeface="楷体" panose="02010609060101010101" pitchFamily="49" charset="-122"/>
                <a:ea typeface="楷体" panose="02010609060101010101" pitchFamily="49" charset="-122"/>
              </a:rPr>
              <a:t> </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94335" y="976630"/>
            <a:ext cx="11527155" cy="2676525"/>
          </a:xfrm>
          <a:prstGeom prst="rect">
            <a:avLst/>
          </a:prstGeom>
          <a:noFill/>
        </p:spPr>
        <p:txBody>
          <a:bodyPr wrap="square" rtlCol="0">
            <a:spAutoFit/>
          </a:bodyPr>
          <a:p>
            <a:r>
              <a:rPr lang="en-US" altLang="zh-CN">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贝叶斯模型平均是一种基于贝叶斯理论并且将模型本身的不确定性考虑在内的方法。基本步骤是: 设定待组合模型的先验概率和各个模型中参数的先验分布，然后用经典的贝叶斯方法进行统计分析。</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设 Y 为组合预测随机变量，D 为已获得的数据。因为并不知道哪一个模型是最优模型，即模型本身存在着不确定性，我们设定 M = {M1, M2, ..., MK} 代表所有可能模型组成的模型空间。</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根据贝叶斯模型平均方法，组合预测随机变量 Y 的后验分布为：</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pic>
        <p:nvPicPr>
          <p:cNvPr id="6" name="图片 5"/>
          <p:cNvPicPr>
            <a:picLocks noChangeAspect="1"/>
          </p:cNvPicPr>
          <p:nvPr>
            <p:custDataLst>
              <p:tags r:id="rId1"/>
            </p:custDataLst>
          </p:nvPr>
        </p:nvPicPr>
        <p:blipFill>
          <a:blip r:embed="rId2"/>
          <a:stretch>
            <a:fillRect/>
          </a:stretch>
        </p:blipFill>
        <p:spPr>
          <a:xfrm>
            <a:off x="3148330" y="3653155"/>
            <a:ext cx="5003800" cy="972820"/>
          </a:xfrm>
          <a:prstGeom prst="rect">
            <a:avLst/>
          </a:prstGeom>
        </p:spPr>
      </p:pic>
      <p:pic>
        <p:nvPicPr>
          <p:cNvPr id="7" name="图片 6"/>
          <p:cNvPicPr>
            <a:picLocks noChangeAspect="1"/>
          </p:cNvPicPr>
          <p:nvPr>
            <p:custDataLst>
              <p:tags r:id="rId3"/>
            </p:custDataLst>
          </p:nvPr>
        </p:nvPicPr>
        <p:blipFill>
          <a:blip r:embed="rId4"/>
          <a:stretch>
            <a:fillRect/>
          </a:stretch>
        </p:blipFill>
        <p:spPr>
          <a:xfrm>
            <a:off x="4102735" y="4812665"/>
            <a:ext cx="5048250" cy="952500"/>
          </a:xfrm>
          <a:prstGeom prst="rect">
            <a:avLst/>
          </a:prstGeom>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mc:AlternateContent xmlns:mc="http://schemas.openxmlformats.org/markup-compatibility/2006">
        <mc:Choice xmlns:a14="http://schemas.microsoft.com/office/drawing/2010/main" Requires="a14">
          <p:sp>
            <p:nvSpPr>
              <p:cNvPr id="2" name="文本框 1"/>
              <p:cNvSpPr txBox="1"/>
              <p:nvPr/>
            </p:nvSpPr>
            <p:spPr>
              <a:xfrm>
                <a:off x="473710" y="1058545"/>
                <a:ext cx="10452735" cy="706755"/>
              </a:xfrm>
              <a:prstGeom prst="rect">
                <a:avLst/>
              </a:prstGeom>
              <a:noFill/>
            </p:spPr>
            <p:txBody>
              <a:bodyPr wrap="square" rtlCol="0" anchor="t">
                <a:spAutoFit/>
              </a:bodyPr>
              <a:p>
                <a:r>
                  <a:rPr lang="en-US" altLang="zh-CN" sz="2000">
                    <a:latin typeface="楷体" panose="02010609060101010101" pitchFamily="49" charset="-122"/>
                    <a:ea typeface="楷体" panose="02010609060101010101" pitchFamily="49" charset="-122"/>
                    <a:cs typeface="楷体" panose="02010609060101010101" pitchFamily="49" charset="-122"/>
                  </a:rPr>
                  <a:t>    </a:t>
                </a:r>
                <a:r>
                  <a:rPr lang="zh-CN" altLang="en-US" sz="2000">
                    <a:latin typeface="楷体" panose="02010609060101010101" pitchFamily="49" charset="-122"/>
                    <a:ea typeface="楷体" panose="02010609060101010101" pitchFamily="49" charset="-122"/>
                    <a:cs typeface="楷体" panose="02010609060101010101" pitchFamily="49" charset="-122"/>
                  </a:rPr>
                  <a:t>其中 Pr(</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|D) 为给定数据 D 的条件下模型 </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的后验分布, 反映了研究人员对于真实模型的不确定性。根据贝叶斯公式，其形式为</a:t>
                </a:r>
                <a:endParaRPr lang="zh-CN" altLang="en-US" sz="2000">
                  <a:latin typeface="楷体" panose="02010609060101010101" pitchFamily="49" charset="-122"/>
                  <a:ea typeface="楷体" panose="02010609060101010101" pitchFamily="49" charset="-122"/>
                  <a:cs typeface="楷体" panose="02010609060101010101" pitchFamily="49" charset="-122"/>
                </a:endParaRPr>
              </a:p>
            </p:txBody>
          </p:sp>
        </mc:Choice>
        <mc:Fallback>
          <p:sp>
            <p:nvSpPr>
              <p:cNvPr id="2" name="文本框 1"/>
              <p:cNvSpPr txBox="1">
                <a:spLocks noRot="1" noChangeAspect="1" noMove="1" noResize="1" noEditPoints="1" noAdjustHandles="1" noChangeArrowheads="1" noChangeShapeType="1" noTextEdit="1"/>
              </p:cNvSpPr>
              <p:nvPr/>
            </p:nvSpPr>
            <p:spPr>
              <a:xfrm>
                <a:off x="473710" y="1058545"/>
                <a:ext cx="10452735" cy="706755"/>
              </a:xfrm>
              <a:prstGeom prst="rect">
                <a:avLst/>
              </a:prstGeom>
              <a:blipFill rotWithShape="1">
                <a:blip r:embed="rId1"/>
                <a:stretch>
                  <a:fillRect/>
                </a:stretch>
              </a:blipFill>
            </p:spPr>
            <p:txBody>
              <a:bodyPr/>
              <a:lstStyle/>
              <a:p>
                <a:r>
                  <a:rPr lang="zh-CN" altLang="en-US">
                    <a:noFill/>
                  </a:rPr>
                  <a:t> </a:t>
                </a:r>
              </a:p>
            </p:txBody>
          </p:sp>
        </mc:Fallback>
      </mc:AlternateContent>
      <p:pic>
        <p:nvPicPr>
          <p:cNvPr id="3" name="图片 2"/>
          <p:cNvPicPr>
            <a:picLocks noChangeAspect="1"/>
          </p:cNvPicPr>
          <p:nvPr>
            <p:custDataLst>
              <p:tags r:id="rId2"/>
            </p:custDataLst>
          </p:nvPr>
        </p:nvPicPr>
        <p:blipFill>
          <a:blip r:embed="rId3"/>
          <a:stretch>
            <a:fillRect/>
          </a:stretch>
        </p:blipFill>
        <p:spPr>
          <a:xfrm>
            <a:off x="3156585" y="1765300"/>
            <a:ext cx="4927600" cy="1311910"/>
          </a:xfrm>
          <a:prstGeom prst="rect">
            <a:avLst/>
          </a:prstGeom>
        </p:spPr>
      </p:pic>
      <mc:AlternateContent xmlns:mc="http://schemas.openxmlformats.org/markup-compatibility/2006">
        <mc:Choice xmlns:a14="http://schemas.microsoft.com/office/drawing/2010/main" Requires="a14">
          <p:sp>
            <p:nvSpPr>
              <p:cNvPr id="4" name="文本框 3"/>
              <p:cNvSpPr txBox="1"/>
              <p:nvPr/>
            </p:nvSpPr>
            <p:spPr>
              <a:xfrm>
                <a:off x="473710" y="3197860"/>
                <a:ext cx="10324465" cy="1630045"/>
              </a:xfrm>
              <a:prstGeom prst="rect">
                <a:avLst/>
              </a:prstGeom>
              <a:noFill/>
            </p:spPr>
            <p:txBody>
              <a:bodyPr wrap="square" rtlCol="0" anchor="t">
                <a:spAutoFit/>
              </a:bodyPr>
              <a:p>
                <a:r>
                  <a:rPr lang="en-US" altLang="zh-CN" sz="2000">
                    <a:latin typeface="楷体" panose="02010609060101010101" pitchFamily="49" charset="-122"/>
                    <a:ea typeface="楷体" panose="02010609060101010101" pitchFamily="49" charset="-122"/>
                    <a:cs typeface="楷体" panose="02010609060101010101" pitchFamily="49" charset="-122"/>
                  </a:rPr>
                  <a:t>    </a:t>
                </a:r>
                <a:r>
                  <a:rPr lang="zh-CN" altLang="en-US" sz="2000">
                    <a:latin typeface="楷体" panose="02010609060101010101" pitchFamily="49" charset="-122"/>
                    <a:ea typeface="楷体" panose="02010609060101010101" pitchFamily="49" charset="-122"/>
                    <a:cs typeface="楷体" panose="02010609060101010101" pitchFamily="49" charset="-122"/>
                  </a:rPr>
                  <a:t>其中 Pr(</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 为候补模型 </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 的先验概率，在没有特别先验信息的条件下可取均匀分布，即 Pr(</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 = 1/K；Pr(D|</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 为模型 </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 的似然函数。在参数模型假设下，假定 </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𝜃</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 为模型</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的参数向量，例如线性回归模型 θk 包含了回归系数和误差的方差，Pr(</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𝜃</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 是给定模型 </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下</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𝜃</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的先验概率函数，Pr(D|</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𝜃</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 </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 是给定模型</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𝑀</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𝑘</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下参数化的似然函数。可以推出</a:t>
                </a:r>
                <a:endParaRPr lang="zh-CN" altLang="en-US" sz="2000">
                  <a:latin typeface="楷体" panose="02010609060101010101" pitchFamily="49" charset="-122"/>
                  <a:ea typeface="楷体" panose="02010609060101010101" pitchFamily="49" charset="-122"/>
                  <a:cs typeface="楷体" panose="02010609060101010101" pitchFamily="49" charset="-122"/>
                </a:endParaRPr>
              </a:p>
            </p:txBody>
          </p:sp>
        </mc:Choice>
        <mc:Fallback>
          <p:sp>
            <p:nvSpPr>
              <p:cNvPr id="4" name="文本框 3"/>
              <p:cNvSpPr txBox="1">
                <a:spLocks noRot="1" noChangeAspect="1" noMove="1" noResize="1" noEditPoints="1" noAdjustHandles="1" noChangeArrowheads="1" noChangeShapeType="1" noTextEdit="1"/>
              </p:cNvSpPr>
              <p:nvPr/>
            </p:nvSpPr>
            <p:spPr>
              <a:xfrm>
                <a:off x="473710" y="3197860"/>
                <a:ext cx="10324465" cy="1630045"/>
              </a:xfrm>
              <a:prstGeom prst="rect">
                <a:avLst/>
              </a:prstGeom>
              <a:blipFill rotWithShape="1">
                <a:blip r:embed="rId4"/>
                <a:stretch>
                  <a:fillRect/>
                </a:stretch>
              </a:blipFill>
            </p:spPr>
            <p:txBody>
              <a:bodyPr/>
              <a:lstStyle/>
              <a:p>
                <a:r>
                  <a:rPr lang="zh-CN" altLang="en-US">
                    <a:noFill/>
                  </a:rPr>
                  <a:t> </a:t>
                </a:r>
              </a:p>
            </p:txBody>
          </p:sp>
        </mc:Fallback>
      </mc:AlternateContent>
      <p:pic>
        <p:nvPicPr>
          <p:cNvPr id="5" name="图片 4"/>
          <p:cNvPicPr>
            <a:picLocks noChangeAspect="1"/>
          </p:cNvPicPr>
          <p:nvPr>
            <p:custDataLst>
              <p:tags r:id="rId5"/>
            </p:custDataLst>
          </p:nvPr>
        </p:nvPicPr>
        <p:blipFill>
          <a:blip r:embed="rId6"/>
          <a:stretch>
            <a:fillRect/>
          </a:stretch>
        </p:blipFill>
        <p:spPr>
          <a:xfrm>
            <a:off x="3156585" y="5146675"/>
            <a:ext cx="4857750" cy="581025"/>
          </a:xfrm>
          <a:prstGeom prst="rect">
            <a:avLst/>
          </a:prstGeom>
        </p:spPr>
      </p:pic>
    </p:spTree>
  </p:cSld>
  <p:clrMapOvr>
    <a:masterClrMapping/>
  </p:clrMapOvr>
  <p:transition spd="slow">
    <p:push/>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PP_MARK_KEY" val="f056396f-027c-4663-90c8-1db8d92748fd"/>
  <p:tag name="COMMONDATA" val="eyJoZGlkIjoiZjRkMTY3Mjc0YTEyM2NmM2JlMTQ2ZGMzODcwNTE3YmQifQ=="/>
  <p:tag name="commondata" val="eyJoZGlkIjoiOGVmMDA1YzYyODhlN2RiNWU0NTRhM2E2NDg3MzZkZjMifQ=="/>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 name="KSO_WM_UNIT_PLACING_PICTURE_USER_VIEWPORT" val="{&quot;height&quot;:3630,&quot;width&quot;:8760}"/>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3762</Words>
  <Application>WPS 演示</Application>
  <PresentationFormat>宽屏</PresentationFormat>
  <Paragraphs>123</Paragraphs>
  <Slides>47</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47</vt:i4>
      </vt:variant>
    </vt:vector>
  </HeadingPairs>
  <TitlesOfParts>
    <vt:vector size="61" baseType="lpstr">
      <vt:lpstr>Arial</vt:lpstr>
      <vt:lpstr>宋体</vt:lpstr>
      <vt:lpstr>Wingdings</vt:lpstr>
      <vt:lpstr>Calibri</vt:lpstr>
      <vt:lpstr>Calibri Light</vt:lpstr>
      <vt:lpstr>楷体</vt:lpstr>
      <vt:lpstr>微软雅黑</vt:lpstr>
      <vt:lpstr>Times New Roman</vt:lpstr>
      <vt:lpstr>Roboto</vt:lpstr>
      <vt:lpstr>Cambria Math</vt:lpstr>
      <vt:lpstr>MS Mincho</vt:lpstr>
      <vt:lpstr>Segoe Print</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互联网+时代：变革与创新</dc:title>
  <dc:creator>方匡南</dc:creator>
  <cp:lastModifiedBy>郭</cp:lastModifiedBy>
  <cp:revision>276</cp:revision>
  <dcterms:created xsi:type="dcterms:W3CDTF">2015-07-17T02:38:00Z</dcterms:created>
  <dcterms:modified xsi:type="dcterms:W3CDTF">2024-02-24T10:01:07Z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2052-12.1.0.16250</vt:lpwstr>
  </property>
  <property fmtid="{D5CDD505-2E9C-101B-9397-08002B2CF9AE}" pid="3" name="ICV">
    <vt:lpwstr>91BB4A85A19E4540828A1DE81F93D61C</vt:lpwstr>
  </property>
</Properties>
</file>